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76"/>
  </p:notesMasterIdLst>
  <p:sldIdLst>
    <p:sldId id="441" r:id="rId2"/>
    <p:sldId id="261" r:id="rId3"/>
    <p:sldId id="578" r:id="rId4"/>
    <p:sldId id="563" r:id="rId5"/>
    <p:sldId id="1562" r:id="rId6"/>
    <p:sldId id="1561" r:id="rId7"/>
    <p:sldId id="1525" r:id="rId8"/>
    <p:sldId id="1526" r:id="rId9"/>
    <p:sldId id="1527" r:id="rId10"/>
    <p:sldId id="1585" r:id="rId11"/>
    <p:sldId id="1583" r:id="rId12"/>
    <p:sldId id="1528" r:id="rId13"/>
    <p:sldId id="1529" r:id="rId14"/>
    <p:sldId id="371" r:id="rId15"/>
    <p:sldId id="1530" r:id="rId16"/>
    <p:sldId id="1531" r:id="rId17"/>
    <p:sldId id="1494" r:id="rId18"/>
    <p:sldId id="1532" r:id="rId19"/>
    <p:sldId id="1502" r:id="rId20"/>
    <p:sldId id="1519" r:id="rId21"/>
    <p:sldId id="1533" r:id="rId22"/>
    <p:sldId id="256" r:id="rId23"/>
    <p:sldId id="257" r:id="rId24"/>
    <p:sldId id="259" r:id="rId25"/>
    <p:sldId id="1573" r:id="rId26"/>
    <p:sldId id="1563" r:id="rId27"/>
    <p:sldId id="1564" r:id="rId28"/>
    <p:sldId id="1568" r:id="rId29"/>
    <p:sldId id="265" r:id="rId30"/>
    <p:sldId id="266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1574" r:id="rId39"/>
    <p:sldId id="1586" r:id="rId40"/>
    <p:sldId id="1569" r:id="rId41"/>
    <p:sldId id="1570" r:id="rId42"/>
    <p:sldId id="1571" r:id="rId43"/>
    <p:sldId id="295" r:id="rId44"/>
    <p:sldId id="268" r:id="rId45"/>
    <p:sldId id="269" r:id="rId46"/>
    <p:sldId id="279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3" r:id="rId59"/>
    <p:sldId id="294" r:id="rId60"/>
    <p:sldId id="298" r:id="rId61"/>
    <p:sldId id="299" r:id="rId62"/>
    <p:sldId id="1572" r:id="rId63"/>
    <p:sldId id="1575" r:id="rId64"/>
    <p:sldId id="1576" r:id="rId65"/>
    <p:sldId id="1577" r:id="rId66"/>
    <p:sldId id="1551" r:id="rId67"/>
    <p:sldId id="1578" r:id="rId68"/>
    <p:sldId id="1579" r:id="rId69"/>
    <p:sldId id="1582" r:id="rId70"/>
    <p:sldId id="334" r:id="rId71"/>
    <p:sldId id="335" r:id="rId72"/>
    <p:sldId id="1559" r:id="rId73"/>
    <p:sldId id="1567" r:id="rId74"/>
    <p:sldId id="415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660"/>
  </p:normalViewPr>
  <p:slideViewPr>
    <p:cSldViewPr>
      <p:cViewPr varScale="1">
        <p:scale>
          <a:sx n="72" d="100"/>
          <a:sy n="72" d="100"/>
        </p:scale>
        <p:origin x="130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7A08B817-40B6-4324-A147-EE61F5DEF4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4C2ACEA-C2D6-4196-887A-86ADC41F3C57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4DDFE39-B116-4F8C-95C1-8F395A98F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7A9D02E-89B7-4308-8101-BCB0AFA14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DC7538E7-3A2D-4D71-A96B-E1A6E3E824FF}" type="slidenum">
              <a:rPr lang="en-US" smtClean="0">
                <a:latin typeface="Arial" charset="0"/>
              </a:rPr>
              <a:pPr eaLnBrk="1" hangingPunct="1"/>
              <a:t>9</a:t>
            </a:fld>
            <a:endParaRPr lang="en-US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FED810C-AC98-48B9-A611-DA2A73113BE1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33F4-64CA-4408-A5D2-8C789959734E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0807-4805-41B5-A4B6-CD1E4E6ECFE2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96468" y="2610432"/>
            <a:ext cx="53510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91F04-A2B0-4BAF-B90B-214BFC658F0E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47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609601"/>
            <a:ext cx="82296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D1C-85EB-404A-B30C-B124FEC096D4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3C44-FB60-4F17-AF66-6720785994C7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1D17-40D9-4B5A-9BEE-6420EB01448D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D9AE-690E-465C-94F1-CCBCC3F78586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524000"/>
            <a:ext cx="8229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1E7D6-C9C0-4B76-9B93-8E3AF421D0AF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1348-27C3-4C94-91DC-E928369DED9D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C2D06-46C4-4346-8E9A-C6EA5E78EC2F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F38441A-6963-4179-8B63-4D8B70C23AFC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8/03/comprehensive-collection-deep-learning-dataset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hinton/absps/JMLRdropout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hyperlink" Target="https://www.youtube.com/channel/UCcIXc5mJsHVYTZR1maL5l9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files.stanford.edu/fei-fei-li?tab=research-and-scholarship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CFC3-75A4-49BB-BA8F-A744E5640EF9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    Dr. AKHTAR JAMIL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1400" y="92867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The National University of Computer and Emerging Sciences</a:t>
            </a:r>
            <a:endParaRPr lang="en-US" sz="2000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76300" y="2589241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Deep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028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Akhtar Jamil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Computer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0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Machine Learning for Data Science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0" y="565921"/>
            <a:ext cx="1511697" cy="15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5841A4-C370-4E7F-AF4B-E9AEEE72A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8512296" cy="4114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42748-399A-2B35-AF94-B765447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80A17-2243-3269-2636-6E9985D6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F2E82-AC35-5FF6-61AC-D7694565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0C6273-A708-49DC-C591-7E20E2D1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Computer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3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E55A6E-298C-22FD-B8DF-2D9D746E9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and Correlation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6A9FD-F481-B2E6-20EC-CF6F9052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7528-A6CC-DB7C-309F-12593CEE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7B385-B971-1C31-6994-906B1657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310DAB-52BA-93C4-3A46-EB82482A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Computer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4DBF4AE-990D-3C80-1525-2069B9413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G[i,j]=u=-kk v=-kk I[u,v]F[i+u,j+v]</a:t>
            </a:r>
            <a:endParaRPr kumimoji="0" lang="en-PK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0B497-A84F-B44C-74C0-D0F8123C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9800"/>
            <a:ext cx="6105525" cy="1381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37A668-EB03-2AF1-F921-DEEA16A4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8457"/>
            <a:ext cx="6181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Deep Learning –based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Deep Learning: </a:t>
            </a:r>
          </a:p>
          <a:p>
            <a:pPr eaLnBrk="1" hangingPunct="1">
              <a:defRPr/>
            </a:pPr>
            <a:r>
              <a:rPr lang="en-US" sz="2400" dirty="0"/>
              <a:t>Build</a:t>
            </a:r>
            <a:r>
              <a:rPr lang="en-US" altLang="ja-JP" sz="2400" dirty="0"/>
              <a:t> features automatically based on training data</a:t>
            </a:r>
          </a:p>
          <a:p>
            <a:pPr eaLnBrk="1" hangingPunct="1">
              <a:defRPr/>
            </a:pPr>
            <a:r>
              <a:rPr lang="en-US" altLang="ja-JP" sz="2600" dirty="0"/>
              <a:t>Combine feature extraction and classification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DL experts: define NN topology and train NN </a:t>
            </a:r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61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64607" y="3524250"/>
            <a:ext cx="1600200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B050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rgbClr val="00B050"/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4911725"/>
            <a:ext cx="7264400" cy="1230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promise: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>
                <a:solidFill>
                  <a:srgbClr val="FFFF00"/>
                </a:solidFill>
                <a:effectLst/>
              </a:rPr>
              <a:t>obtain good feature automatically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,</a:t>
            </a:r>
          </a:p>
          <a:p>
            <a:pPr algn="ctr">
              <a:defRPr/>
            </a:pPr>
            <a:r>
              <a:rPr lang="en-US" altLang="ko-KR" sz="2400" dirty="0">
                <a:solidFill>
                  <a:srgbClr val="FFC000"/>
                </a:solidFill>
                <a:effectLst/>
              </a:rPr>
              <a:t>We can apply same method for other problems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4219575" y="4070350"/>
            <a:ext cx="633413" cy="215900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7BC06A-1E65-4857-8F45-8C5929FB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F6C8C-D2EA-4E70-A5B8-62ABA3B9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39B626-D13C-4AD8-9462-1307AE5D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CBB81-BAAB-4B8D-B90A-F86745B12970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86735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AutoShape 47"/>
          <p:cNvSpPr>
            <a:spLocks noChangeArrowheads="1"/>
          </p:cNvSpPr>
          <p:nvPr/>
        </p:nvSpPr>
        <p:spPr bwMode="auto">
          <a:xfrm rot="784861">
            <a:off x="6588954" y="4092817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8" name="AutoShape 48"/>
          <p:cNvSpPr>
            <a:spLocks noChangeArrowheads="1"/>
          </p:cNvSpPr>
          <p:nvPr/>
        </p:nvSpPr>
        <p:spPr bwMode="auto">
          <a:xfrm>
            <a:off x="5823825" y="28423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9" name="AutoShape 49"/>
          <p:cNvSpPr>
            <a:spLocks noChangeArrowheads="1"/>
          </p:cNvSpPr>
          <p:nvPr/>
        </p:nvSpPr>
        <p:spPr bwMode="auto">
          <a:xfrm rot="-768256">
            <a:off x="6590542" y="4669079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6473111" y="2570039"/>
            <a:ext cx="1655763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rgbClr val="00B050"/>
                </a:solidFill>
                <a:effectLst/>
              </a:rPr>
              <a:t>OUTPUTS</a:t>
            </a: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141959" y="3900729"/>
            <a:ext cx="1655762" cy="115085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rgbClr val="00B050"/>
                </a:solidFill>
                <a:effectLst/>
              </a:rPr>
              <a:t>HIDDEN </a:t>
            </a:r>
          </a:p>
          <a:p>
            <a:pPr algn="ctr"/>
            <a:r>
              <a:rPr lang="en-CA" sz="2400" dirty="0">
                <a:solidFill>
                  <a:srgbClr val="00B050"/>
                </a:solidFill>
                <a:effectLst/>
              </a:rPr>
              <a:t>NODES</a:t>
            </a:r>
          </a:p>
        </p:txBody>
      </p: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</a:t>
            </a:r>
            <a:r>
              <a:rPr lang="en-US" sz="2800" dirty="0">
                <a:solidFill>
                  <a:srgbClr val="FF0000"/>
                </a:solidFill>
              </a:rPr>
              <a:t>multi-layer networks</a:t>
            </a:r>
          </a:p>
        </p:txBody>
      </p:sp>
      <p:sp>
        <p:nvSpPr>
          <p:cNvPr id="55" name="Rectangle 50"/>
          <p:cNvSpPr>
            <a:spLocks noChangeArrowheads="1"/>
          </p:cNvSpPr>
          <p:nvPr/>
        </p:nvSpPr>
        <p:spPr bwMode="auto">
          <a:xfrm>
            <a:off x="6649275" y="5767422"/>
            <a:ext cx="1597782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rgbClr val="00B050"/>
                </a:solidFill>
                <a:effectLst/>
              </a:rPr>
              <a:t>INPUTS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912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54F8A-340E-4BE7-9790-C5DA8CE2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578C-61C3-429B-8C7A-076BF883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70F9B-5C6A-4826-9E03-54A5867B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BEC-44FD-4B82-9FC3-6C204DD054DC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1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3" y="240151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03" y="4919663"/>
            <a:ext cx="2212975" cy="15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68" y="3848100"/>
            <a:ext cx="2169675" cy="154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6" y="2597267"/>
            <a:ext cx="233699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9" y="5002492"/>
            <a:ext cx="1970294" cy="14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800" dirty="0"/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36C70-1AF2-4796-92FF-E546F5B9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726D6-F98E-4A35-84BF-6F6A4444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E4B4-2B54-4BBC-95FD-42381334A989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2" y="295713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8" name="Picture 2" descr="https://encrypted-tbn3.gstatic.com/images?q=tbn:ANd9GcQIp8p1gzpxusNIxJMFgOoGEsPyEVf4Q2db8CayLYlNzysOf-WW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65" y="5170767"/>
            <a:ext cx="1358721" cy="1302372"/>
          </a:xfrm>
          <a:prstGeom prst="rect">
            <a:avLst/>
          </a:prstGeom>
          <a:noFill/>
        </p:spPr>
      </p:pic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E1FDB-D2F7-4D0C-8C68-E3DB0C5D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F4DE9-5AEC-4AD7-BE96-530323C7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733BF-84AA-43E0-8DEB-40AD4B312A1D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3" y="295713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17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116656"/>
            <a:ext cx="1677286" cy="128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2523B-4C39-4B01-862B-F39ADF5A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BDED0-4DE1-4C92-B8DD-73613D74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EBABF-9A85-40DF-B09C-8A6E1AC0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88E3-E022-44D9-8755-61E5D121442D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30211-9D59-4048-9250-E304D356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feedforward networks, also called </a:t>
            </a:r>
            <a:r>
              <a:rPr lang="en-US" dirty="0">
                <a:solidFill>
                  <a:srgbClr val="00B050"/>
                </a:solidFill>
              </a:rPr>
              <a:t>feedforward neural networks, or multilayer </a:t>
            </a:r>
            <a:r>
              <a:rPr lang="en-US" dirty="0" err="1">
                <a:solidFill>
                  <a:srgbClr val="00B050"/>
                </a:solidFill>
              </a:rPr>
              <a:t>perceptrons</a:t>
            </a:r>
            <a:r>
              <a:rPr lang="en-US" dirty="0">
                <a:solidFill>
                  <a:srgbClr val="00B050"/>
                </a:solidFill>
              </a:rPr>
              <a:t> (MLPs), </a:t>
            </a:r>
            <a:r>
              <a:rPr lang="en-US" dirty="0"/>
              <a:t>are the essential deep learning models.</a:t>
            </a:r>
          </a:p>
          <a:p>
            <a:r>
              <a:rPr lang="en-US" dirty="0"/>
              <a:t>The goal of a </a:t>
            </a:r>
            <a:r>
              <a:rPr lang="en-US" dirty="0">
                <a:solidFill>
                  <a:srgbClr val="FFC000"/>
                </a:solidFill>
              </a:rPr>
              <a:t>feedforward network is to approximate some function f </a:t>
            </a:r>
            <a:r>
              <a:rPr lang="en-US" dirty="0"/>
              <a:t>that maps the input to the  output category y = f(x) maps an input x to a category y. </a:t>
            </a:r>
          </a:p>
          <a:p>
            <a:r>
              <a:rPr lang="en-US" dirty="0"/>
              <a:t>A feedforward network defines a mapping y = f(x; 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dirty="0"/>
              <a:t> ) and learns the value of the parameters  that result in the best function approximation.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9D8CF-2F77-4F1A-8C98-A040A073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5B61B-27A2-4D46-94B9-CCA3ECAE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DCDEA4-98E5-4244-BE56-38BBFCC7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Feedforward Networks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E25100-0A85-456B-A394-BA6B7D13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F5A9-1850-4FE6-9CC7-B1E929E19933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6B587-E665-4E06-93CD-8C11269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A94DC-8357-4602-8AD6-ADEE219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D1400-7E4F-4CAB-81FC-D795FA71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5A792D-EF66-4D79-BA23-60A14BE2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Feedforward Networks</a:t>
            </a:r>
          </a:p>
        </p:txBody>
      </p:sp>
      <p:pic>
        <p:nvPicPr>
          <p:cNvPr id="3074" name="Picture 2" descr="Image result for deep neural network">
            <a:extLst>
              <a:ext uri="{FF2B5EF4-FFF2-40B4-BE49-F238E27FC236}">
                <a16:creationId xmlns:a16="http://schemas.microsoft.com/office/drawing/2014/main" id="{8C6F842C-8A63-420E-9DEC-D60BD075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8416456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1F06C5-D83D-4287-86B4-1AA45618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EFF5-E337-4A97-8A81-519C40978693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6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A8A82-0EFB-4EE5-92DF-847C264B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simple </a:t>
            </a:r>
            <a:r>
              <a:rPr lang="en-US" dirty="0">
                <a:solidFill>
                  <a:srgbClr val="FFC000"/>
                </a:solidFill>
              </a:rPr>
              <a:t>linear models </a:t>
            </a:r>
            <a:r>
              <a:rPr lang="en-US" dirty="0"/>
              <a:t>such as logistic regression and linear regression</a:t>
            </a:r>
          </a:p>
          <a:p>
            <a:pPr lvl="1"/>
            <a:r>
              <a:rPr lang="en-US" dirty="0"/>
              <a:t>They can fit data efficiently and reliably</a:t>
            </a:r>
          </a:p>
          <a:p>
            <a:r>
              <a:rPr lang="en-US" dirty="0"/>
              <a:t>These models are </a:t>
            </a:r>
            <a:r>
              <a:rPr lang="en-US" dirty="0">
                <a:solidFill>
                  <a:srgbClr val="FF0000"/>
                </a:solidFill>
              </a:rPr>
              <a:t>limited</a:t>
            </a:r>
            <a:r>
              <a:rPr lang="en-US" dirty="0"/>
              <a:t> to linear functions</a:t>
            </a:r>
          </a:p>
          <a:p>
            <a:r>
              <a:rPr lang="en-US" dirty="0"/>
              <a:t>They cannot understand the </a:t>
            </a:r>
            <a:r>
              <a:rPr lang="en-US" dirty="0">
                <a:solidFill>
                  <a:srgbClr val="FF0000"/>
                </a:solidFill>
              </a:rPr>
              <a:t>nonlinearity in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7E4BF-2276-4BDF-912C-096BB32C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1236-BC8F-421A-A570-8B1DD277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DBF30-0762-4DA0-8F4D-30B18271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Feedforward Networks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20DB85-143A-4715-8331-4B3A6676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5DE-69C1-401A-8EA0-A59F97EFCA1C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D49CF91-B794-41F3-B87F-7D0095785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>
                <a:ea typeface="ＭＳ Ｐゴシック" panose="020B0600070205080204" pitchFamily="34" charset="-128"/>
              </a:rPr>
              <a:t>Goals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A29DDB4-9C89-45A6-AF0D-446AFEF96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33500"/>
            <a:ext cx="8420100" cy="5524500"/>
          </a:xfrm>
        </p:spPr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Feature Engineering</a:t>
            </a:r>
          </a:p>
          <a:p>
            <a:r>
              <a:rPr lang="en-IE" altLang="en-US" dirty="0">
                <a:ea typeface="ＭＳ Ｐゴシック" panose="020B0600070205080204" pitchFamily="34" charset="-128"/>
              </a:rPr>
              <a:t>Introduction to Deep Networks</a:t>
            </a:r>
          </a:p>
          <a:p>
            <a:r>
              <a:rPr lang="en-IE" altLang="en-US" dirty="0">
                <a:ea typeface="ＭＳ Ｐゴシック" panose="020B0600070205080204" pitchFamily="34" charset="-128"/>
              </a:rPr>
              <a:t>Automatic Feature Extraction</a:t>
            </a:r>
          </a:p>
          <a:p>
            <a:pPr lvl="1"/>
            <a:r>
              <a:rPr lang="en-IE" altLang="en-US" dirty="0">
                <a:ea typeface="ＭＳ Ｐゴシック" panose="020B0600070205080204" pitchFamily="34" charset="-128"/>
              </a:rPr>
              <a:t>Convolutional Neural Networks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5DF60-B111-480A-B8D7-87942C7C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BFCC-CAEE-4FAD-89F5-0302AD278061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5A602-3C20-427D-862B-6007156C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5EC4D-CDED-4E4A-B756-2AF8451A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0F3BC-BB6F-4082-91C0-EE6DCB28E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extend the linear models to represent nonlinear functions of x</a:t>
            </a:r>
          </a:p>
          <a:p>
            <a:pPr lvl="1"/>
            <a:r>
              <a:rPr lang="en-US" dirty="0"/>
              <a:t>We can apply the linear model not to x itself but to a transformed input </a:t>
            </a:r>
            <a:r>
              <a:rPr lang="en-US" sz="2800" dirty="0">
                <a:solidFill>
                  <a:srgbClr val="00B0F0"/>
                </a:solidFill>
                <a:sym typeface="Symbol" panose="05050102010706020507" pitchFamily="18" charset="2"/>
              </a:rPr>
              <a:t></a:t>
            </a:r>
            <a:r>
              <a:rPr lang="en-US" sz="2800" dirty="0">
                <a:solidFill>
                  <a:srgbClr val="00B0F0"/>
                </a:solidFill>
              </a:rPr>
              <a:t>(x), where </a:t>
            </a:r>
            <a:r>
              <a:rPr lang="en-US" sz="2800" dirty="0">
                <a:solidFill>
                  <a:srgbClr val="00B0F0"/>
                </a:solidFill>
                <a:sym typeface="Symbol" panose="05050102010706020507" pitchFamily="18" charset="2"/>
              </a:rPr>
              <a:t>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dirty="0"/>
              <a:t>is a nonlinear transformation.</a:t>
            </a:r>
          </a:p>
          <a:p>
            <a:r>
              <a:rPr lang="en-US" dirty="0"/>
              <a:t>We can think of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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providing a set of </a:t>
            </a:r>
            <a:r>
              <a:rPr lang="en-US" dirty="0">
                <a:solidFill>
                  <a:srgbClr val="FF0000"/>
                </a:solidFill>
              </a:rPr>
              <a:t>features describing x</a:t>
            </a:r>
            <a:r>
              <a:rPr lang="en-US" dirty="0"/>
              <a:t>, or as providing a new </a:t>
            </a:r>
            <a:r>
              <a:rPr lang="en-US" dirty="0">
                <a:solidFill>
                  <a:srgbClr val="FF0000"/>
                </a:solidFill>
              </a:rPr>
              <a:t>representation for 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2BAED-2ABE-4A5E-B836-8CB309E3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705F9-76C0-49D0-8EF1-19FC3F03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236274-18B3-4FFB-A611-3E9E6042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Feedforward Networks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D678EB-1476-493D-A554-6FF0B83E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6951-0807-4E2C-ABB5-CDCB65D1174B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9B44B-68C0-4F22-8FCB-F873529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058E4-7826-4DC2-97A7-13774462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F1CFC-8E3E-4E8A-97CA-BB60B17B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CD998E-47CB-467B-AD5F-82E883F4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Feedforward Networks</a:t>
            </a:r>
          </a:p>
        </p:txBody>
      </p:sp>
      <p:pic>
        <p:nvPicPr>
          <p:cNvPr id="4100" name="Picture 4" descr="Image result for traditional machine learning">
            <a:extLst>
              <a:ext uri="{FF2B5EF4-FFF2-40B4-BE49-F238E27FC236}">
                <a16:creationId xmlns:a16="http://schemas.microsoft.com/office/drawing/2014/main" id="{A6A4E826-9488-485F-8695-6C32C3EC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3275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B77FF-C19D-42DB-99CA-D10271BB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8EF3-DC27-46CC-8C94-95E8F7FCB3FC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89152" y="2785746"/>
            <a:ext cx="5351065" cy="1007968"/>
          </a:xfrm>
          <a:prstGeom prst="rect">
            <a:avLst/>
          </a:prstGeom>
        </p:spPr>
        <p:txBody>
          <a:bodyPr vert="horz" wrap="square" lIns="0" tIns="33020" rIns="0" bIns="0" rtlCol="0" anchor="ctr">
            <a:spAutoFit/>
          </a:bodyPr>
          <a:lstStyle/>
          <a:p>
            <a:pPr marL="1085850" marR="5080" indent="-1073785">
              <a:lnSpc>
                <a:spcPts val="3800"/>
              </a:lnSpc>
              <a:spcBef>
                <a:spcPts val="260"/>
              </a:spcBef>
            </a:pPr>
            <a:r>
              <a:rPr spc="-5" dirty="0">
                <a:solidFill>
                  <a:srgbClr val="00B0F0"/>
                </a:solidFill>
              </a:rPr>
              <a:t>Introduction to Convolutional  </a:t>
            </a:r>
            <a:r>
              <a:rPr dirty="0">
                <a:solidFill>
                  <a:srgbClr val="00B0F0"/>
                </a:solidFill>
              </a:rPr>
              <a:t>Neural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322-26C3-458D-965E-AFC240B321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CA08F-71BD-48FD-BFF0-51E4D06F5AA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0A74FF6-5380-4800-91F9-0E9C4047AB4A}" type="datetime1">
              <a:rPr lang="en-US" smtClean="0">
                <a:solidFill>
                  <a:schemeClr val="bg1"/>
                </a:solidFill>
              </a:rPr>
              <a:t>5/18/2022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6546-2FE4-4671-B3CA-F608A89D90F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41901" y="6477000"/>
            <a:ext cx="4298316" cy="457200"/>
          </a:xfrm>
        </p:spPr>
        <p:txBody>
          <a:bodyPr/>
          <a:lstStyle/>
          <a:p>
            <a:pPr marL="12700">
              <a:lnSpc>
                <a:spcPts val="2090"/>
              </a:lnSpc>
            </a:pPr>
            <a:r>
              <a:rPr lang="en-US" sz="1400" b="1" spc="-5" dirty="0">
                <a:solidFill>
                  <a:schemeClr val="bg1"/>
                </a:solidFill>
              </a:rPr>
              <a:t>Presented by Dr. Akhtar Jamil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438400"/>
            <a:ext cx="6849745" cy="2923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4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Calibri"/>
                <a:cs typeface="Calibri"/>
              </a:rPr>
              <a:t>CNN = </a:t>
            </a:r>
            <a:r>
              <a:rPr sz="2400" spc="-5" dirty="0">
                <a:latin typeface="Calibri"/>
                <a:cs typeface="Calibri"/>
              </a:rPr>
              <a:t>Neural Network with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20" dirty="0">
                <a:solidFill>
                  <a:srgbClr val="FF0000"/>
                </a:solidFill>
                <a:latin typeface="Calibri"/>
                <a:cs typeface="Calibri"/>
              </a:rPr>
              <a:t>convolu</a:t>
            </a:r>
            <a:r>
              <a:rPr lang="en-US" sz="2400" spc="2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20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Calibri"/>
                <a:cs typeface="Calibri"/>
              </a:rPr>
              <a:t>opera</a:t>
            </a:r>
            <a:r>
              <a:rPr lang="en-US" sz="2400" spc="2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2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lang="en-US" sz="2400" spc="2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284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networks (</a:t>
            </a:r>
            <a:r>
              <a:rPr lang="en-US" sz="2400" dirty="0">
                <a:solidFill>
                  <a:srgbClr val="0070C0"/>
                </a:solidFill>
              </a:rPr>
              <a:t>CNN, </a:t>
            </a:r>
            <a:r>
              <a:rPr lang="en-US" sz="2400" dirty="0" err="1">
                <a:solidFill>
                  <a:srgbClr val="0070C0"/>
                </a:solidFill>
              </a:rPr>
              <a:t>ConvNet</a:t>
            </a:r>
            <a:r>
              <a:rPr lang="en-US" sz="2400" dirty="0"/>
              <a:t>) is a class of deep, feed-forward (not recurrent) artificial neural networks that are applied to </a:t>
            </a:r>
            <a:r>
              <a:rPr lang="en-US" sz="2400" dirty="0">
                <a:solidFill>
                  <a:srgbClr val="0070C0"/>
                </a:solidFill>
              </a:rPr>
              <a:t>analyzing visual imagery</a:t>
            </a:r>
            <a:r>
              <a:rPr lang="en-US" sz="2400" dirty="0"/>
              <a:t>. </a:t>
            </a:r>
          </a:p>
          <a:p>
            <a:pPr marL="355600" indent="-342900">
              <a:lnSpc>
                <a:spcPts val="284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25" dirty="0">
                <a:cs typeface="Calibri"/>
              </a:rPr>
              <a:t>Consists of </a:t>
            </a:r>
            <a:r>
              <a:rPr lang="en-US" sz="2400" spc="-5" dirty="0">
                <a:solidFill>
                  <a:srgbClr val="0070C0"/>
                </a:solidFill>
                <a:cs typeface="Calibri"/>
              </a:rPr>
              <a:t>Matrix Multiplication </a:t>
            </a:r>
            <a:r>
              <a:rPr lang="en-US" sz="2400" dirty="0">
                <a:cs typeface="Calibri"/>
              </a:rPr>
              <a:t>in at least </a:t>
            </a:r>
            <a:r>
              <a:rPr lang="en-US" sz="2400" spc="-5" dirty="0">
                <a:cs typeface="Calibri"/>
              </a:rPr>
              <a:t>one of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2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layers</a:t>
            </a:r>
          </a:p>
          <a:p>
            <a:pPr marL="355600" indent="-342900">
              <a:lnSpc>
                <a:spcPts val="284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2422" y="1040053"/>
            <a:ext cx="318516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What are </a:t>
            </a:r>
            <a:r>
              <a:rPr dirty="0">
                <a:latin typeface="Calibri"/>
                <a:cs typeface="Calibri"/>
              </a:rPr>
              <a:t>CNNs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5D07C-95A4-4E63-A36B-B73BCFE6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9D343-2212-4240-8DA8-3590F3D0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004237-5C13-48D9-B0BA-1356D3F0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C3C2-D589-4937-9923-FBD6F0540731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1220" y="1040053"/>
            <a:ext cx="49282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>
                <a:solidFill>
                  <a:srgbClr val="0070C0"/>
                </a:solidFill>
              </a:rPr>
              <a:t>CNN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0BF5-958C-478B-A3E5-A0B76C26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4CB46-1A4A-41ED-A068-4972AC6B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4E5C5-297E-444C-9C15-236C2002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5906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6DE7DF-6B65-4D90-99AA-7F5C4D34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7373B-F745-4682-8EB5-1E009FD315F0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F23EC-A886-4319-B61E-5ACF93A0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nutshell,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usually has 3 types of layers:</a:t>
            </a:r>
            <a:br>
              <a:rPr lang="en-US" dirty="0"/>
            </a:br>
            <a:r>
              <a:rPr lang="en-US" dirty="0"/>
              <a:t>1) </a:t>
            </a:r>
            <a:r>
              <a:rPr lang="en-US" b="1" dirty="0"/>
              <a:t>Convolutional Layer</a:t>
            </a:r>
            <a:r>
              <a:rPr lang="en-US" dirty="0"/>
              <a:t> (</a:t>
            </a:r>
            <a:r>
              <a:rPr lang="en-US" i="1" dirty="0"/>
              <a:t>CONV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2) </a:t>
            </a:r>
            <a:r>
              <a:rPr lang="en-US" b="1" dirty="0"/>
              <a:t>Pooling Layer</a:t>
            </a:r>
            <a:r>
              <a:rPr lang="en-US" dirty="0"/>
              <a:t> (</a:t>
            </a:r>
            <a:r>
              <a:rPr lang="en-US" i="1" dirty="0"/>
              <a:t>POOL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3) </a:t>
            </a:r>
            <a:r>
              <a:rPr lang="en-US" b="1" dirty="0"/>
              <a:t>Fully Connected Layer</a:t>
            </a:r>
            <a:r>
              <a:rPr lang="en-US" dirty="0"/>
              <a:t> (</a:t>
            </a:r>
            <a:r>
              <a:rPr lang="en-US" i="1" dirty="0"/>
              <a:t>FC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DB401-CF4B-41FA-BB1D-0F6E5DE3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B20D6-EDB7-4FA6-AE84-6134DF7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CF84F-19ED-4C81-AB9C-A83541D8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Convolutional Neural Networks (</a:t>
            </a:r>
            <a:r>
              <a:rPr lang="en-US" sz="3200" dirty="0" err="1"/>
              <a:t>CovNet</a:t>
            </a:r>
            <a:r>
              <a:rPr lang="en-US" sz="3200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78D7DD-2ACF-4ADA-8579-EBC61790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385A-6B7E-47AC-AA28-BCC43325B959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71B4F-E4CD-472D-941F-C2E3E08B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D9ECB-85C0-44A5-9E85-40B65663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6140C-03C7-4259-8BE0-FF6EA59E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D6EBC-AE40-47BE-B82F-9AD539D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50E24-07F2-4E3E-945D-784066AD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08"/>
            <a:ext cx="9144000" cy="367378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01637C-C44A-4CE5-B21B-68F8B816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CFA-8A71-4154-AB3E-2F0DB937E6BA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12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20E90-473A-4278-9819-87AEE72D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C10DF-D5C7-48A0-809D-F91EA5AB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621F-038C-4C0A-A977-E5D8A68E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207D-D193-420A-8A57-8989FCF1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0E8E-D954-43BD-A31A-17731766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645"/>
            <a:ext cx="9144000" cy="40287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E45D0-E242-4F16-B4BC-685386FB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9A5E-A3E8-403F-8A3B-F59D3D5E3CAF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D81F0-9B6E-4652-9DCD-F6B52A3E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A8595-A424-4C7D-9DB4-6454AF41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88BE4A-737D-4186-B84B-15FB272E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Convolution</a:t>
            </a:r>
          </a:p>
        </p:txBody>
      </p:sp>
      <p:pic>
        <p:nvPicPr>
          <p:cNvPr id="2050" name="Picture 2" descr="Convolution GIFs - Get the best GIF on GIPHY">
            <a:extLst>
              <a:ext uri="{FF2B5EF4-FFF2-40B4-BE49-F238E27FC236}">
                <a16:creationId xmlns:a16="http://schemas.microsoft.com/office/drawing/2014/main" id="{52B59903-AF8F-4843-B58B-B67F21BFEE9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034381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7E7CE3-61E3-4DCF-9921-575AE40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E827-126C-4BFB-A4FD-FB92D53F1CFD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1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1790" y="86680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convolution</a:t>
            </a:r>
            <a:r>
              <a:rPr spc="5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1908" y="2133601"/>
            <a:ext cx="5216767" cy="2702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632B2-8824-4522-9304-D2125CC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6A9B-1162-4070-B595-EB2F9FA1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9228E8-3E95-4DB0-B413-72319C5A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A72A7-95FB-473E-8AD3-89BBA7C87DFA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29E8C2-45D8-BFDF-9267-88A1DD3BC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Feature engineering is the process of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harter"/>
              </a:rPr>
              <a:t>selecting, manipulating, and transforming raw data into valuable features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lvl="1"/>
            <a:r>
              <a:rPr lang="en-US" sz="2800" b="0" i="0" dirty="0">
                <a:solidFill>
                  <a:srgbClr val="292929"/>
                </a:solidFill>
                <a:effectLst/>
                <a:latin typeface="charter"/>
              </a:rPr>
              <a:t> To apply Machine Learning. </a:t>
            </a:r>
          </a:p>
          <a:p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It might be necessary to design and </a:t>
            </a:r>
            <a:r>
              <a:rPr lang="en-US" sz="3200" b="0" i="0" dirty="0">
                <a:solidFill>
                  <a:srgbClr val="002060"/>
                </a:solidFill>
                <a:effectLst/>
                <a:latin typeface="charter"/>
              </a:rPr>
              <a:t>train better features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Converting raw observations into desired features</a:t>
            </a:r>
          </a:p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Enhancing model accuracy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B8D39-D0B9-C910-629A-3C373DB7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5728E-6131-50D5-DAF2-88F2E61A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4D332-1A87-4BBD-20B2-8A6EFC09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9F8C3-480F-CFD9-E6C1-0565D8AE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13420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626" y="1531518"/>
            <a:ext cx="4305773" cy="3116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60785"/>
            <a:ext cx="6203488" cy="5822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dirty="0">
                <a:latin typeface="Calibri"/>
                <a:cs typeface="Calibri"/>
              </a:rPr>
              <a:t>The </a:t>
            </a:r>
            <a:r>
              <a:rPr sz="3700" spc="30" dirty="0">
                <a:latin typeface="Calibri"/>
                <a:cs typeface="Calibri"/>
              </a:rPr>
              <a:t>convolu</a:t>
            </a:r>
            <a:r>
              <a:rPr lang="en-US" sz="3700" spc="30" dirty="0">
                <a:latin typeface="Calibri"/>
                <a:cs typeface="Calibri"/>
              </a:rPr>
              <a:t>ti</a:t>
            </a:r>
            <a:r>
              <a:rPr sz="3700" spc="30" dirty="0">
                <a:latin typeface="Calibri"/>
                <a:cs typeface="Calibri"/>
              </a:rPr>
              <a:t>on</a:t>
            </a:r>
            <a:r>
              <a:rPr sz="3700" spc="-30" dirty="0">
                <a:latin typeface="Calibri"/>
                <a:cs typeface="Calibri"/>
              </a:rPr>
              <a:t> </a:t>
            </a:r>
            <a:r>
              <a:rPr sz="3700" spc="40" dirty="0">
                <a:latin typeface="Calibri"/>
                <a:cs typeface="Calibri"/>
              </a:rPr>
              <a:t>opera</a:t>
            </a:r>
            <a:r>
              <a:rPr lang="en-US" sz="3700" spc="40" dirty="0">
                <a:latin typeface="Calibri"/>
                <a:cs typeface="Calibri"/>
              </a:rPr>
              <a:t>ti</a:t>
            </a:r>
            <a:r>
              <a:rPr sz="3700" spc="40" dirty="0">
                <a:latin typeface="Calibri"/>
                <a:cs typeface="Calibri"/>
              </a:rPr>
              <a:t>on</a:t>
            </a:r>
            <a:endParaRPr sz="37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2217" y="1624967"/>
            <a:ext cx="3295515" cy="1359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BE5E-6A93-4A5A-881E-A44DB107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1793-6AF7-4F59-B04F-D04A8A92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12753-F657-466D-BEE4-80E54D29267C}"/>
              </a:ext>
            </a:extLst>
          </p:cNvPr>
          <p:cNvSpPr txBox="1"/>
          <p:nvPr/>
        </p:nvSpPr>
        <p:spPr>
          <a:xfrm>
            <a:off x="800101" y="4771368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Connectivity.</a:t>
            </a:r>
            <a:r>
              <a:rPr lang="en-US" dirty="0"/>
              <a:t>  Neurons will connect to only a local region of the input volume. </a:t>
            </a:r>
          </a:p>
          <a:p>
            <a:r>
              <a:rPr lang="en-US" dirty="0"/>
              <a:t>The spatial extent of this connectivity is a hyperparameter called the </a:t>
            </a:r>
            <a:r>
              <a:rPr lang="en-US" b="1" dirty="0"/>
              <a:t>receptive field</a:t>
            </a:r>
            <a:r>
              <a:rPr lang="en-US" dirty="0"/>
              <a:t> of the neuron (equivalently this is the </a:t>
            </a:r>
            <a:r>
              <a:rPr lang="en-US" dirty="0">
                <a:solidFill>
                  <a:srgbClr val="FF0000"/>
                </a:solidFill>
              </a:rPr>
              <a:t>filter size</a:t>
            </a:r>
            <a:r>
              <a:rPr lang="en-US" dirty="0"/>
              <a:t>). 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C626472-B9F5-4AD6-B7F5-8000AB58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1481F-CB0A-43E9-BC61-555AE2CC5DAF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6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6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9618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5873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923115" y="6564948"/>
            <a:ext cx="577977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z="1400" spc="-5" dirty="0">
                <a:solidFill>
                  <a:schemeClr val="bg1"/>
                </a:solidFill>
              </a:rPr>
              <a:t>Presented by Dr. Akhtar Jamil</a:t>
            </a:r>
            <a:endParaRPr sz="1400" spc="-5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1482" y="503851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4248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1395" y="4561371"/>
            <a:ext cx="556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1372" y="3045947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8422" y="4594177"/>
            <a:ext cx="594360" cy="679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R="28575" algn="r">
              <a:spcBef>
                <a:spcPts val="51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R="5080" algn="r">
              <a:spcBef>
                <a:spcPts val="4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>
              <a:latin typeface="Arial"/>
              <a:cs typeface="Arial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CA155E-444A-44C8-9D2C-1B169ED7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25D8CA-C710-4624-B1A4-0366370A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C8E4-E0B2-4847-A344-09BAB0676987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6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446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6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9618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5890" y="331268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891" y="3161983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5891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489" y="3312680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4247" y="1762094"/>
            <a:ext cx="7898130" cy="3631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800">
              <a:latin typeface="Arial"/>
              <a:cs typeface="Arial"/>
            </a:endParaRPr>
          </a:p>
          <a:p>
            <a:pPr marR="67945" algn="ctr"/>
            <a:r>
              <a:rPr sz="2400" spc="-5" dirty="0">
                <a:latin typeface="Arial"/>
                <a:cs typeface="Arial"/>
              </a:rPr>
              <a:t>5x5x3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83970">
              <a:spcBef>
                <a:spcPts val="155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4458970">
              <a:lnSpc>
                <a:spcPts val="2135"/>
              </a:lnSpc>
              <a:spcBef>
                <a:spcPts val="158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445897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864235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269875">
              <a:spcBef>
                <a:spcPts val="919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232D99-2EC6-48AB-A4DE-5CF1FAA9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6AD07AC-3F2D-41D2-933C-A2491C0A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C641-F9A9-4E55-9DD4-C07BE7D54A97}" type="datetime1">
              <a:rPr lang="en-US" smtClean="0"/>
              <a:t>5/18/2022</a:t>
            </a:fld>
            <a:endParaRPr lang="en-US"/>
          </a:p>
        </p:txBody>
      </p:sp>
      <p:sp>
        <p:nvSpPr>
          <p:cNvPr id="16" name="Footer Placeholder 43">
            <a:extLst>
              <a:ext uri="{FF2B5EF4-FFF2-40B4-BE49-F238E27FC236}">
                <a16:creationId xmlns:a16="http://schemas.microsoft.com/office/drawing/2014/main" id="{B22D8DC7-C025-401D-8C41-E155EEE9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6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6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9618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5873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1482" y="4529573"/>
            <a:ext cx="873125" cy="8089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607060">
              <a:spcBef>
                <a:spcPts val="1019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925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890" y="331268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5891" y="3161983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5891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7489" y="3312680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93114" y="2543167"/>
            <a:ext cx="148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5x5x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248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0815" y="3580572"/>
            <a:ext cx="3451860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00598" y="1436699"/>
            <a:ext cx="287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 </a:t>
            </a: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always extend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0598" y="1703399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depth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of the input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52998" y="2057402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4">
                <a:moveTo>
                  <a:pt x="547147" y="0"/>
                </a:moveTo>
                <a:lnTo>
                  <a:pt x="0" y="487863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8289" y="2432556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74" y="0"/>
                </a:moveTo>
                <a:lnTo>
                  <a:pt x="0" y="40509"/>
                </a:lnTo>
                <a:lnTo>
                  <a:pt x="42724" y="23483"/>
                </a:lnTo>
                <a:lnTo>
                  <a:pt x="21774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5672" y="1585348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6" y="0"/>
                </a:moveTo>
                <a:lnTo>
                  <a:pt x="0" y="223270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12614" y="179294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C1CE7EE-4761-4FAB-822B-3BC2FB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D97AEB9F-73AC-46BF-ADC5-7DA82724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9C44-2C7F-48F4-AC80-D60282DAA7A9}" type="datetime1">
              <a:rPr lang="en-US" smtClean="0"/>
              <a:t>5/18/2022</a:t>
            </a:fld>
            <a:endParaRPr lang="en-US"/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19DED263-B362-4FF3-8739-60263218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5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8395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6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96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9997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643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4646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0846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6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518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910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1871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1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1871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71820" y="1698622"/>
            <a:ext cx="3359785" cy="940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93495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4258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62194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8617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7917" y="3728145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5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5" y="0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43990" y="3670374"/>
            <a:ext cx="4784090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1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number:</a:t>
            </a:r>
            <a:endParaRPr>
              <a:latin typeface="Arial"/>
              <a:cs typeface="Arial"/>
            </a:endParaRPr>
          </a:p>
          <a:p>
            <a:pPr marL="12700" marR="219075">
              <a:lnSpc>
                <a:spcPts val="2200"/>
              </a:lnSpc>
              <a:spcBef>
                <a:spcPts val="15"/>
              </a:spcBef>
            </a:pP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result </a:t>
            </a:r>
            <a:r>
              <a:rPr spc="-5" dirty="0">
                <a:latin typeface="Arial"/>
                <a:cs typeface="Arial"/>
              </a:rPr>
              <a:t>of taking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dot product between </a:t>
            </a:r>
            <a:r>
              <a:rPr spc="-5" dirty="0">
                <a:latin typeface="Arial"/>
                <a:cs typeface="Arial"/>
              </a:rPr>
              <a:t>the  filter </a:t>
            </a:r>
            <a:r>
              <a:rPr spc="-10" dirty="0">
                <a:latin typeface="Arial"/>
                <a:cs typeface="Arial"/>
              </a:rPr>
              <a:t>and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small 5x5x3 chunk </a:t>
            </a:r>
            <a:r>
              <a:rPr spc="-5" dirty="0">
                <a:latin typeface="Arial"/>
                <a:cs typeface="Arial"/>
              </a:rPr>
              <a:t>of the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pc="-10" dirty="0">
                <a:latin typeface="Arial"/>
                <a:cs typeface="Arial"/>
              </a:rPr>
              <a:t>(i.e. 5*5*3 </a:t>
            </a:r>
            <a:r>
              <a:rPr dirty="0">
                <a:latin typeface="Arial"/>
                <a:cs typeface="Arial"/>
              </a:rPr>
              <a:t>= </a:t>
            </a:r>
            <a:r>
              <a:rPr spc="-10" dirty="0">
                <a:latin typeface="Arial"/>
                <a:cs typeface="Arial"/>
              </a:rPr>
              <a:t>75-dimensional dot product </a:t>
            </a:r>
            <a:r>
              <a:rPr dirty="0">
                <a:latin typeface="Arial"/>
                <a:cs typeface="Arial"/>
              </a:rPr>
              <a:t>+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bias)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59065" y="2182548"/>
            <a:ext cx="282299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16690" y="4893066"/>
            <a:ext cx="1195742" cy="3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28150EA-B7E4-49C2-AB68-CBF30FEA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F074F21-34A8-4331-A345-B2EAAE82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5012-093D-4257-8CF9-055D35018936}" type="datetime1">
              <a:rPr lang="en-US" smtClean="0"/>
              <a:t>5/18/2022</a:t>
            </a:fld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498E3563-B019-4306-BEB1-AC3ED0EA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5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8396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6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9997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4643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646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0846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6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07518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6910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1871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1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1871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4258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194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1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0537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4934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74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74934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67158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79091" y="1431046"/>
            <a:ext cx="161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1820" y="1683460"/>
            <a:ext cx="3359785" cy="9556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93495" marR="5080">
              <a:lnSpc>
                <a:spcPts val="2810"/>
              </a:lnSpc>
              <a:spcBef>
                <a:spcPts val="25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55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32452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99961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19184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15439" y="3640473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2C4B5EF-15D5-4390-B1E2-AEC85F3B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7739C45A-6474-4E86-9990-85D860A3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F420E-D9F5-4ECB-8BA3-08941314A34F}" type="datetime1">
              <a:rPr lang="en-US" smtClean="0"/>
              <a:t>5/18/2022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03A891AF-160F-4EC3-87E6-BC4AAABA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4934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74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4934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7158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395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8396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8396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9997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4643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4646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0846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18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1820" y="233879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6910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52738" y="1698621"/>
            <a:ext cx="2078989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4258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62194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71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0537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2908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52908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52908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45131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122907" y="1673404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10431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77941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97009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15439" y="3640473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21871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1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1871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590801" y="4635500"/>
            <a:ext cx="409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consider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second,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green</a:t>
            </a:r>
            <a:r>
              <a:rPr sz="24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693798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65B3BC7-12C2-4FEC-A033-7C6C7007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6AFBE48-8BE0-4A0A-983F-00AC3868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4F18-D095-4961-8555-017CF1297705}" type="datetime1">
              <a:rPr lang="en-US" smtClean="0"/>
              <a:t>5/18/2022</a:t>
            </a:fld>
            <a:endParaRPr lang="en-US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B2846D7F-C796-43AB-85A6-D2B06C75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871" y="25627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9"/>
                </a:lnTo>
                <a:lnTo>
                  <a:pt x="213173" y="2014669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1871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1871" y="18194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5044" y="25627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03337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3337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3337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562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7518" y="41833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910" y="45750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28893" y="32017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7539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27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527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527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44935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38834" y="45968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4410" y="416039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91317" y="1444805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1820" y="211790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1102" y="259288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9517" y="3267254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Convolution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Layer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39400" y="994333"/>
            <a:ext cx="8174355" cy="3302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/>
              <a:t>For </a:t>
            </a:r>
            <a:r>
              <a:rPr sz="2000" spc="-10" dirty="0"/>
              <a:t>example, </a:t>
            </a:r>
            <a:r>
              <a:rPr sz="2000" spc="-5" dirty="0"/>
              <a:t>if we </a:t>
            </a:r>
            <a:r>
              <a:rPr sz="2000" spc="-10" dirty="0"/>
              <a:t>had </a:t>
            </a:r>
            <a:r>
              <a:rPr sz="2000" dirty="0"/>
              <a:t>6 </a:t>
            </a:r>
            <a:r>
              <a:rPr sz="2000" spc="-10" dirty="0"/>
              <a:t>5x5 </a:t>
            </a:r>
            <a:r>
              <a:rPr sz="2000" spc="-5" dirty="0"/>
              <a:t>filters, </a:t>
            </a:r>
            <a:r>
              <a:rPr sz="2000" spc="-10" dirty="0"/>
              <a:t>we’ll get </a:t>
            </a:r>
            <a:r>
              <a:rPr sz="2000" dirty="0"/>
              <a:t>6 </a:t>
            </a:r>
            <a:r>
              <a:rPr sz="2000" spc="-10" dirty="0"/>
              <a:t>separate activation</a:t>
            </a:r>
            <a:r>
              <a:rPr sz="2000" spc="90" dirty="0"/>
              <a:t> </a:t>
            </a:r>
            <a:r>
              <a:rPr sz="2000" spc="-5" dirty="0"/>
              <a:t>maps:</a:t>
            </a:r>
            <a:endParaRPr sz="2000"/>
          </a:p>
        </p:txBody>
      </p:sp>
      <p:sp>
        <p:nvSpPr>
          <p:cNvPr id="25" name="object 25"/>
          <p:cNvSpPr/>
          <p:nvPr/>
        </p:nvSpPr>
        <p:spPr>
          <a:xfrm>
            <a:off x="6005111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7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051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05110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97335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57511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FF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575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57510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9735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9911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E0D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099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09910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02135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2311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1"/>
                </a:lnTo>
                <a:lnTo>
                  <a:pt x="92224" y="1893721"/>
                </a:lnTo>
                <a:lnTo>
                  <a:pt x="92224" y="0"/>
                </a:lnTo>
                <a:close/>
              </a:path>
            </a:pathLst>
          </a:custGeom>
          <a:solidFill>
            <a:srgbClr val="FC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623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2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62310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54536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92672" y="5030867"/>
            <a:ext cx="6380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We </a:t>
            </a:r>
            <a:r>
              <a:rPr sz="2000" spc="-10" dirty="0">
                <a:latin typeface="Arial"/>
                <a:cs typeface="Arial"/>
              </a:rPr>
              <a:t>stack these </a:t>
            </a:r>
            <a:r>
              <a:rPr sz="2000" spc="-5" dirty="0">
                <a:latin typeface="Arial"/>
                <a:cs typeface="Arial"/>
              </a:rPr>
              <a:t>up to </a:t>
            </a:r>
            <a:r>
              <a:rPr sz="2000" spc="-10" dirty="0">
                <a:latin typeface="Arial"/>
                <a:cs typeface="Arial"/>
              </a:rPr>
              <a:t>get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“new image”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size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113E8DE-3911-4BAB-9BF6-0DE9008A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08461C0-EE40-488F-B8E9-F5B970C2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AE7-833C-4071-B309-C1EC885ECB45}" type="datetime1">
              <a:rPr lang="en-US" smtClean="0"/>
              <a:t>5/18/2022</a:t>
            </a:fld>
            <a:endParaRPr lang="en-US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0F146A01-A225-4ECC-B890-76918882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500" y="1076232"/>
            <a:ext cx="7653655" cy="566420"/>
          </a:xfrm>
          <a:prstGeom prst="rect">
            <a:avLst/>
          </a:prstGeom>
        </p:spPr>
        <p:txBody>
          <a:bodyPr vert="horz" wrap="square" lIns="0" tIns="27939" rIns="0" bIns="0" rtlCol="0" anchor="ctr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spc="-5" dirty="0">
                <a:latin typeface="Arial"/>
                <a:cs typeface="Arial"/>
              </a:rPr>
              <a:t>Preview: </a:t>
            </a:r>
            <a:r>
              <a:rPr sz="1800" spc="-10" dirty="0"/>
              <a:t>ConvNet </a:t>
            </a:r>
            <a:r>
              <a:rPr sz="1800" spc="-5" dirty="0"/>
              <a:t>is </a:t>
            </a:r>
            <a:r>
              <a:rPr sz="1800" dirty="0"/>
              <a:t>a </a:t>
            </a:r>
            <a:r>
              <a:rPr sz="1800" spc="-5" dirty="0"/>
              <a:t>sequence of </a:t>
            </a:r>
            <a:r>
              <a:rPr sz="1800" spc="-10" dirty="0"/>
              <a:t>Convolutional Layers, interspersed with  </a:t>
            </a:r>
            <a:r>
              <a:rPr sz="1800" spc="-5" dirty="0"/>
              <a:t>activation</a:t>
            </a:r>
            <a:r>
              <a:rPr sz="1800" spc="-35" dirty="0"/>
              <a:t> </a:t>
            </a:r>
            <a:r>
              <a:rPr sz="1800" spc="-5" dirty="0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073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2" y="0"/>
                </a:moveTo>
                <a:lnTo>
                  <a:pt x="0" y="0"/>
                </a:lnTo>
                <a:lnTo>
                  <a:pt x="0" y="2014668"/>
                </a:lnTo>
                <a:lnTo>
                  <a:pt x="213172" y="2014668"/>
                </a:lnTo>
                <a:lnTo>
                  <a:pt x="213172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07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73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45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2722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7023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113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187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2320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94220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76835" algn="just">
              <a:lnSpc>
                <a:spcPts val="2200"/>
              </a:lnSpc>
              <a:spcBef>
                <a:spcPts val="2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pc="25" dirty="0">
                <a:solidFill>
                  <a:srgbClr val="0000FF"/>
                </a:solidFill>
                <a:latin typeface="Arial"/>
                <a:cs typeface="Arial"/>
              </a:rPr>
              <a:t>5x5x3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91668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1668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1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668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4843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77318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41617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6710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25065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55513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37414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20320">
              <a:lnSpc>
                <a:spcPts val="2200"/>
              </a:lnSpc>
              <a:spcBef>
                <a:spcPts val="20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pc="-1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8751C"/>
                </a:solidFill>
                <a:latin typeface="Arial"/>
                <a:cs typeface="Arial"/>
              </a:rPr>
              <a:t>10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5x5x</a:t>
            </a:r>
            <a:r>
              <a:rPr b="1" spc="-5" dirty="0">
                <a:solidFill>
                  <a:srgbClr val="458525"/>
                </a:solidFill>
                <a:latin typeface="Arial"/>
                <a:cs typeface="Arial"/>
              </a:rPr>
              <a:t>6 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34862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4862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2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4862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8037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5859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46308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3"/>
                </a:moveTo>
                <a:lnTo>
                  <a:pt x="43223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28209" y="3340000"/>
            <a:ext cx="7264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2483820" y="6527520"/>
            <a:ext cx="5779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</a:rPr>
              <a:t>Presented by Dr. Akhtar Jamil</a:t>
            </a:r>
            <a:endParaRPr spc="-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4808" y="3078224"/>
            <a:ext cx="41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…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3705" y="473905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20510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84812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C5C282E-350F-4BB5-80A4-5FE39D3C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C46F13F-3009-4B77-AB16-77A3A1C6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82CA-3AEA-4CF2-80FA-B52C5E88DE19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7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3E8B6-3C82-2745-5EC7-E7AF7777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690DD-1F23-8847-A828-5CFD0F37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2E87-380C-0029-A1AA-37C3D34A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00323-800D-4A9A-6A0A-D4348C02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Results</a:t>
            </a:r>
          </a:p>
        </p:txBody>
      </p:sp>
      <p:pic>
        <p:nvPicPr>
          <p:cNvPr id="2050" name="Picture 2" descr="Face Id: Deep learning for face recognition | by Youssef Fenjiro | Medium">
            <a:extLst>
              <a:ext uri="{FF2B5EF4-FFF2-40B4-BE49-F238E27FC236}">
                <a16:creationId xmlns:a16="http://schemas.microsoft.com/office/drawing/2014/main" id="{4BFA81FF-3CE7-DFB6-4779-40EDF6EFEB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" y="1676399"/>
            <a:ext cx="8510154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2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73551-938C-48DC-9C20-6A2E3DF6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58E0-B3E4-40F3-B728-85F45F6D4671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E4B3F-D25A-4BA2-8855-E7D8486B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2B92-79FA-4660-BFC2-18BE74BD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CEC08C-2D98-4C7D-B389-47B4F68F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Raleway" pitchFamily="2" charset="0"/>
              </a:rPr>
              <a:t>Calculate the Histogram of Oriented Gradients</a:t>
            </a:r>
            <a:endParaRPr lang="en-US" sz="2800" dirty="0"/>
          </a:p>
        </p:txBody>
      </p:sp>
      <p:pic>
        <p:nvPicPr>
          <p:cNvPr id="132098" name="Picture 2" descr="Hog visualization - HOG descriptor visualized on an image by plotting the 9×1 normalized histograms in the 8×8 cells.">
            <a:extLst>
              <a:ext uri="{FF2B5EF4-FFF2-40B4-BE49-F238E27FC236}">
                <a16:creationId xmlns:a16="http://schemas.microsoft.com/office/drawing/2014/main" id="{96FE8DBB-860C-46EB-8035-4B2101A8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" y="2133600"/>
            <a:ext cx="2209800" cy="410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C71D75A-F55F-347A-45A3-7E7D92CCD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19708"/>
              </p:ext>
            </p:extLst>
          </p:nvPr>
        </p:nvGraphicFramePr>
        <p:xfrm>
          <a:off x="2971800" y="287136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069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937681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947336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298079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046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48049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472290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6481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67808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428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329205"/>
                  </a:ext>
                </a:extLst>
              </a:tr>
            </a:tbl>
          </a:graphicData>
        </a:graphic>
      </p:graphicFrame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03A01D42-A4F7-FF8E-AE69-4E30D21A7F56}"/>
              </a:ext>
            </a:extLst>
          </p:cNvPr>
          <p:cNvSpPr/>
          <p:nvPr/>
        </p:nvSpPr>
        <p:spPr>
          <a:xfrm>
            <a:off x="2088874" y="1617859"/>
            <a:ext cx="2483126" cy="10314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75BFD2-E42C-CECF-B48B-104C328B8A29}"/>
              </a:ext>
            </a:extLst>
          </p:cNvPr>
          <p:cNvCxnSpPr/>
          <p:nvPr/>
        </p:nvCxnSpPr>
        <p:spPr>
          <a:xfrm>
            <a:off x="5867400" y="34290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C7ECB93-A258-8F43-C2CF-E252735D9391}"/>
              </a:ext>
            </a:extLst>
          </p:cNvPr>
          <p:cNvSpPr/>
          <p:nvPr/>
        </p:nvSpPr>
        <p:spPr>
          <a:xfrm>
            <a:off x="4648200" y="4572000"/>
            <a:ext cx="274320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363851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25" y="1345675"/>
            <a:ext cx="9050531" cy="4166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900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2813" y="968687"/>
            <a:ext cx="19583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51865" y="918982"/>
            <a:ext cx="2118995" cy="292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sz="800" spc="-5" dirty="0">
                <a:latin typeface="Carlito"/>
                <a:cs typeface="Carlito"/>
              </a:rPr>
              <a:t>Visualization of VGG-16 by Lane McIntosh. VGG-16  </a:t>
            </a:r>
            <a:r>
              <a:rPr sz="800" dirty="0">
                <a:latin typeface="Carlito"/>
                <a:cs typeface="Carlito"/>
              </a:rPr>
              <a:t>architecture </a:t>
            </a:r>
            <a:r>
              <a:rPr sz="800" spc="-5" dirty="0">
                <a:latin typeface="Carlito"/>
                <a:cs typeface="Carlito"/>
              </a:rPr>
              <a:t>from [Simonyan </a:t>
            </a:r>
            <a:r>
              <a:rPr sz="800" dirty="0">
                <a:latin typeface="Carlito"/>
                <a:cs typeface="Carlito"/>
              </a:rPr>
              <a:t>and </a:t>
            </a:r>
            <a:r>
              <a:rPr sz="800" spc="-5" dirty="0">
                <a:latin typeface="Carlito"/>
                <a:cs typeface="Carlito"/>
              </a:rPr>
              <a:t>Zisserman</a:t>
            </a:r>
            <a:r>
              <a:rPr sz="800" spc="-90" dirty="0">
                <a:latin typeface="Carlito"/>
                <a:cs typeface="Carlito"/>
              </a:rPr>
              <a:t> </a:t>
            </a:r>
            <a:r>
              <a:rPr sz="800" spc="-5" dirty="0">
                <a:latin typeface="Carlito"/>
                <a:cs typeface="Carlito"/>
              </a:rPr>
              <a:t>2014].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AC25DB4-5FE7-4560-8D08-60BE55D4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39184-F2DC-475E-A1AC-4FAE5DD93AA4}" type="datetime1">
              <a:rPr lang="en-US" smtClean="0"/>
              <a:t>5/18/2022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A05F46-5B08-4369-941F-5CF703B3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DADDE1-3BF9-4297-A191-E548DB6F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77019"/>
            <a:ext cx="9144000" cy="2124075"/>
            <a:chOff x="0" y="3019768"/>
            <a:chExt cx="9144000" cy="2124075"/>
          </a:xfrm>
        </p:grpSpPr>
        <p:sp>
          <p:nvSpPr>
            <p:cNvPr id="3" name="object 3"/>
            <p:cNvSpPr/>
            <p:nvPr/>
          </p:nvSpPr>
          <p:spPr>
            <a:xfrm>
              <a:off x="2377145" y="3019768"/>
              <a:ext cx="3085243" cy="15683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08238" y="3125868"/>
              <a:ext cx="1176472" cy="1453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7900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Preview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7821" y="947200"/>
            <a:ext cx="6206062" cy="2857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933296F-EEBB-445A-90D7-1D5EC82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72A9-E415-4124-A405-21218807CE43}" type="datetime1">
              <a:rPr lang="en-US" smtClean="0"/>
              <a:t>5/18/2022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9E235D8-9340-4773-9BE2-FBA3C83D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D40275-F719-48BD-BD57-38CE5966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199" y="857251"/>
            <a:ext cx="8581390" cy="4533265"/>
            <a:chOff x="410199" y="0"/>
            <a:chExt cx="8581390" cy="4533265"/>
          </a:xfrm>
        </p:grpSpPr>
        <p:sp>
          <p:nvSpPr>
            <p:cNvPr id="3" name="object 3"/>
            <p:cNvSpPr/>
            <p:nvPr/>
          </p:nvSpPr>
          <p:spPr>
            <a:xfrm>
              <a:off x="460049" y="76899"/>
              <a:ext cx="4308841" cy="44558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197" y="0"/>
              <a:ext cx="1341755" cy="889000"/>
            </a:xfrm>
            <a:custGeom>
              <a:avLst/>
              <a:gdLst/>
              <a:ahLst/>
              <a:cxnLst/>
              <a:rect l="l" t="t" r="r" b="b"/>
              <a:pathLst>
                <a:path w="1341755" h="889000">
                  <a:moveTo>
                    <a:pt x="1341704" y="256374"/>
                  </a:moveTo>
                  <a:lnTo>
                    <a:pt x="957287" y="256374"/>
                  </a:lnTo>
                  <a:lnTo>
                    <a:pt x="957287" y="0"/>
                  </a:lnTo>
                  <a:lnTo>
                    <a:pt x="0" y="0"/>
                  </a:lnTo>
                  <a:lnTo>
                    <a:pt x="0" y="256374"/>
                  </a:lnTo>
                  <a:lnTo>
                    <a:pt x="658012" y="256374"/>
                  </a:lnTo>
                  <a:lnTo>
                    <a:pt x="658012" y="888784"/>
                  </a:lnTo>
                  <a:lnTo>
                    <a:pt x="1341704" y="888784"/>
                  </a:lnTo>
                  <a:lnTo>
                    <a:pt x="1341704" y="25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1921" y="170029"/>
              <a:ext cx="7163135" cy="257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824" y="170125"/>
              <a:ext cx="1548765" cy="1777364"/>
            </a:xfrm>
            <a:custGeom>
              <a:avLst/>
              <a:gdLst/>
              <a:ahLst/>
              <a:cxnLst/>
              <a:rect l="l" t="t" r="r" b="b"/>
              <a:pathLst>
                <a:path w="1548764" h="1777364">
                  <a:moveTo>
                    <a:pt x="1300339" y="0"/>
                  </a:moveTo>
                  <a:lnTo>
                    <a:pt x="1548139" y="0"/>
                  </a:lnTo>
                  <a:lnTo>
                    <a:pt x="1548139" y="257700"/>
                  </a:lnTo>
                  <a:lnTo>
                    <a:pt x="1300339" y="257700"/>
                  </a:lnTo>
                  <a:lnTo>
                    <a:pt x="1300339" y="0"/>
                  </a:lnTo>
                  <a:close/>
                </a:path>
                <a:path w="1548764" h="1777364">
                  <a:moveTo>
                    <a:pt x="0" y="1144471"/>
                  </a:moveTo>
                  <a:lnTo>
                    <a:pt x="565498" y="1144471"/>
                  </a:lnTo>
                  <a:lnTo>
                    <a:pt x="565498" y="1776870"/>
                  </a:lnTo>
                  <a:lnTo>
                    <a:pt x="0" y="1776870"/>
                  </a:lnTo>
                  <a:lnTo>
                    <a:pt x="0" y="1144471"/>
                  </a:lnTo>
                  <a:close/>
                </a:path>
                <a:path w="1548764" h="1777364">
                  <a:moveTo>
                    <a:pt x="1424239" y="257700"/>
                  </a:moveTo>
                  <a:lnTo>
                    <a:pt x="632041" y="136766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5117" y="1509984"/>
              <a:ext cx="94882" cy="1076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2165" y="2908094"/>
              <a:ext cx="4009048" cy="45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74109" y="3438543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33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3109" y="3342568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39758" y="1380982"/>
            <a:ext cx="25634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5x5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dirty="0">
                <a:latin typeface="Arial"/>
                <a:cs typeface="Arial"/>
              </a:rPr>
              <a:t>(32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8141" y="2713552"/>
            <a:ext cx="353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call </a:t>
            </a:r>
            <a:r>
              <a:rPr spc="-5" dirty="0">
                <a:latin typeface="Arial"/>
                <a:cs typeface="Arial"/>
              </a:rPr>
              <a:t>the layer </a:t>
            </a:r>
            <a:r>
              <a:rPr dirty="0">
                <a:latin typeface="Arial"/>
                <a:cs typeface="Arial"/>
              </a:rPr>
              <a:t>convolutional  </a:t>
            </a:r>
            <a:r>
              <a:rPr spc="-5" dirty="0">
                <a:latin typeface="Arial"/>
                <a:cs typeface="Arial"/>
              </a:rPr>
              <a:t>because it is </a:t>
            </a:r>
            <a:r>
              <a:rPr dirty="0">
                <a:latin typeface="Arial"/>
                <a:cs typeface="Arial"/>
              </a:rPr>
              <a:t>related </a:t>
            </a:r>
            <a:r>
              <a:rPr spc="-5" dirty="0">
                <a:latin typeface="Arial"/>
                <a:cs typeface="Arial"/>
              </a:rPr>
              <a:t>to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convolution  </a:t>
            </a:r>
            <a:r>
              <a:rPr spc="-5" dirty="0">
                <a:latin typeface="Arial"/>
                <a:cs typeface="Arial"/>
              </a:rPr>
              <a:t>of two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signals: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8188" y="4667633"/>
            <a:ext cx="3018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elementwise </a:t>
            </a:r>
            <a:r>
              <a:rPr sz="1400" dirty="0">
                <a:latin typeface="Arial"/>
                <a:cs typeface="Arial"/>
              </a:rPr>
              <a:t>multiplication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sum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filter and the </a:t>
            </a:r>
            <a:r>
              <a:rPr sz="1400" dirty="0">
                <a:latin typeface="Arial"/>
                <a:cs typeface="Arial"/>
              </a:rPr>
              <a:t>signal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(image)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04798" y="1239092"/>
            <a:ext cx="1943100" cy="5759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8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grpSp>
        <p:nvGrpSpPr>
          <p:cNvPr id="15" name="object 15"/>
          <p:cNvGrpSpPr/>
          <p:nvPr/>
        </p:nvGrpSpPr>
        <p:grpSpPr>
          <a:xfrm>
            <a:off x="493300" y="1026450"/>
            <a:ext cx="4672965" cy="3074670"/>
            <a:chOff x="493299" y="169200"/>
            <a:chExt cx="4672965" cy="3074670"/>
          </a:xfrm>
        </p:grpSpPr>
        <p:sp>
          <p:nvSpPr>
            <p:cNvPr id="16" name="object 16"/>
            <p:cNvSpPr/>
            <p:nvPr/>
          </p:nvSpPr>
          <p:spPr>
            <a:xfrm>
              <a:off x="1153260" y="178725"/>
              <a:ext cx="4003675" cy="2407920"/>
            </a:xfrm>
            <a:custGeom>
              <a:avLst/>
              <a:gdLst/>
              <a:ahLst/>
              <a:cxnLst/>
              <a:rect l="l" t="t" r="r" b="b"/>
              <a:pathLst>
                <a:path w="4003675" h="2407920">
                  <a:moveTo>
                    <a:pt x="3755329" y="0"/>
                  </a:moveTo>
                  <a:lnTo>
                    <a:pt x="4003129" y="0"/>
                  </a:lnTo>
                  <a:lnTo>
                    <a:pt x="4003129" y="257700"/>
                  </a:lnTo>
                  <a:lnTo>
                    <a:pt x="3755329" y="257700"/>
                  </a:lnTo>
                  <a:lnTo>
                    <a:pt x="3755329" y="0"/>
                  </a:lnTo>
                  <a:close/>
                </a:path>
                <a:path w="4003675" h="2407920">
                  <a:moveTo>
                    <a:pt x="3879229" y="257700"/>
                  </a:moveTo>
                  <a:lnTo>
                    <a:pt x="0" y="2407893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8122" y="2549569"/>
              <a:ext cx="109917" cy="884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823" y="2601369"/>
              <a:ext cx="565785" cy="632460"/>
            </a:xfrm>
            <a:custGeom>
              <a:avLst/>
              <a:gdLst/>
              <a:ahLst/>
              <a:cxnLst/>
              <a:rect l="l" t="t" r="r" b="b"/>
              <a:pathLst>
                <a:path w="565785" h="632460">
                  <a:moveTo>
                    <a:pt x="0" y="0"/>
                  </a:moveTo>
                  <a:lnTo>
                    <a:pt x="565498" y="0"/>
                  </a:lnTo>
                  <a:lnTo>
                    <a:pt x="565498" y="632398"/>
                  </a:lnTo>
                  <a:lnTo>
                    <a:pt x="0" y="6323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43997" y="5220554"/>
            <a:ext cx="10655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Carlito"/>
                <a:cs typeface="Carlito"/>
              </a:rPr>
              <a:t>Figure copyright Andrej</a:t>
            </a:r>
            <a:r>
              <a:rPr sz="600" spc="-60" dirty="0">
                <a:latin typeface="Carlito"/>
                <a:cs typeface="Carlito"/>
              </a:rPr>
              <a:t> </a:t>
            </a:r>
            <a:r>
              <a:rPr sz="600" spc="-5" dirty="0">
                <a:latin typeface="Carlito"/>
                <a:cs typeface="Carlito"/>
              </a:rPr>
              <a:t>Karpathy.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73803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3EA8DC-F9BB-4681-9872-C49D05CC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D24-1288-414E-B9B9-A9E97B6DB7F7}" type="datetime1">
              <a:rPr lang="en-US" smtClean="0"/>
              <a:t>5/18/2022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F3B8670-EE9A-4695-9C42-4EB99171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01399"/>
            <a:ext cx="9144000" cy="4899660"/>
            <a:chOff x="0" y="244149"/>
            <a:chExt cx="9144000" cy="4899660"/>
          </a:xfrm>
        </p:grpSpPr>
        <p:sp>
          <p:nvSpPr>
            <p:cNvPr id="3" name="object 3"/>
            <p:cNvSpPr/>
            <p:nvPr/>
          </p:nvSpPr>
          <p:spPr>
            <a:xfrm>
              <a:off x="0" y="244149"/>
              <a:ext cx="9143981" cy="4378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175" y="2088273"/>
              <a:ext cx="2192645" cy="2002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6200" y="857250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preview: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62501" y="6553200"/>
            <a:ext cx="324189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z="1200" spc="-5" dirty="0"/>
              <a:t>Presented by Dr. Akhtar Jamil</a:t>
            </a:r>
            <a:endParaRPr sz="1200"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87890" y="6557813"/>
            <a:ext cx="4514850" cy="237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fld id="{053FEC72-BC74-46FB-B726-67C50DCFD8F5}" type="datetime1">
              <a:rPr lang="en-US" sz="1200" spc="-5" smtClean="0"/>
              <a:t>5/18/2022</a:t>
            </a:fld>
            <a:endParaRPr sz="1200"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0074" y="994333"/>
            <a:ext cx="643001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Reason 1 : Sparse</a:t>
            </a:r>
            <a:r>
              <a:rPr spc="-55" dirty="0"/>
              <a:t> </a:t>
            </a:r>
            <a:r>
              <a:rPr spc="-5" dirty="0"/>
              <a:t>Connectivity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666611" y="4022801"/>
            <a:ext cx="5324932" cy="185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172" y="1903190"/>
            <a:ext cx="5326312" cy="1834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8156" y="2392452"/>
            <a:ext cx="1329347" cy="1111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3814" y="4521119"/>
            <a:ext cx="1336936" cy="10852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A7A2A7-C1D2-4455-97D3-37F801FB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659341-70A1-4282-B1E5-48A7896B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5F4AEF-181E-46BD-8C87-D044BAF5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C9ED-07A3-409A-A3F1-B6D3175A5B00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47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548" y="994333"/>
            <a:ext cx="612521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Reason 2 : </a:t>
            </a:r>
            <a:r>
              <a:rPr spc="-5" dirty="0"/>
              <a:t>Parameter</a:t>
            </a:r>
            <a:r>
              <a:rPr spc="-70" dirty="0"/>
              <a:t> </a:t>
            </a:r>
            <a:r>
              <a:rPr dirty="0"/>
              <a:t>sharing</a:t>
            </a:r>
          </a:p>
        </p:txBody>
      </p:sp>
      <p:sp>
        <p:nvSpPr>
          <p:cNvPr id="3" name="object 3"/>
          <p:cNvSpPr/>
          <p:nvPr/>
        </p:nvSpPr>
        <p:spPr>
          <a:xfrm>
            <a:off x="3" y="1790506"/>
            <a:ext cx="7150252" cy="4016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2927" y="2258913"/>
            <a:ext cx="1329346" cy="1111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2253" y="4334163"/>
            <a:ext cx="1336936" cy="1085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90ED5-7B3D-4646-820A-F9D6FA58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880BA-8950-4573-BE24-2B5D01BC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5610B-4501-4E88-B7FC-6A8241D7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E047-8ECD-4ACC-8930-5BA37419FF9D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7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4976" y="994333"/>
            <a:ext cx="12198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</a:t>
            </a:r>
            <a:r>
              <a:rPr spc="-5" dirty="0"/>
              <a:t>t</a:t>
            </a:r>
            <a:r>
              <a:rPr dirty="0"/>
              <a:t>ride</a:t>
            </a:r>
          </a:p>
        </p:txBody>
      </p:sp>
      <p:sp>
        <p:nvSpPr>
          <p:cNvPr id="3" name="object 3"/>
          <p:cNvSpPr/>
          <p:nvPr/>
        </p:nvSpPr>
        <p:spPr>
          <a:xfrm>
            <a:off x="460582" y="2686942"/>
            <a:ext cx="3733400" cy="1491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7040" y="2375492"/>
            <a:ext cx="3562127" cy="236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86289-B094-485B-829A-858A43E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CF39D-901A-495E-A8FB-6CA39247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73503-8243-4F54-B5F9-D14403AF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A5CC-14F5-4920-8036-2E1B336F7EBC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647" y="2258555"/>
            <a:ext cx="3260725" cy="1741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6905" marR="508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7x7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(spatially)  assume </a:t>
            </a:r>
            <a:r>
              <a:rPr sz="2400" spc="-5" dirty="0">
                <a:latin typeface="Arial"/>
                <a:cs typeface="Arial"/>
              </a:rPr>
              <a:t>3x3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 marL="12700">
              <a:spcBef>
                <a:spcPts val="1590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80E4D-2CBC-460B-BFF2-392BB255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848B0-DE05-48B9-A0C4-C6422FC8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2C12BC-CBC9-408C-9FF8-812E54B4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2D15-CA12-48E0-A3E0-1DEF47A77027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647" y="2258555"/>
            <a:ext cx="3260725" cy="1741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6905" marR="508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7x7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(spatially)  assume </a:t>
            </a:r>
            <a:r>
              <a:rPr sz="2400" spc="-5" dirty="0">
                <a:latin typeface="Arial"/>
                <a:cs typeface="Arial"/>
              </a:rPr>
              <a:t>3x3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spcBef>
                <a:spcPts val="159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0FDA4-76AF-4FAC-A377-0BCAEA9F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F00B6C5-2287-42CA-AACB-5075F37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33A7-DEDA-4ABF-8B7C-9A229090D11A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647" y="2258555"/>
            <a:ext cx="3260725" cy="1741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6905" marR="508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7x7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(spatially)  assume </a:t>
            </a:r>
            <a:r>
              <a:rPr sz="2400" spc="-5" dirty="0">
                <a:latin typeface="Arial"/>
                <a:cs typeface="Arial"/>
              </a:rPr>
              <a:t>3x3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spcBef>
                <a:spcPts val="159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FA0B7-F3E0-4040-BD64-2346A2C1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3C73FAE-9555-4EF9-A4CD-C7D3F39F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B684-3F51-4649-8627-E93AF33756FC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F41BED-8F4D-4206-8CC1-193EC987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Artificial Intelligence </a:t>
            </a:r>
            <a:r>
              <a:rPr lang="en-US" sz="3200" dirty="0"/>
              <a:t>is decades old</a:t>
            </a:r>
          </a:p>
          <a:p>
            <a:r>
              <a:rPr lang="en-US" sz="3200" dirty="0"/>
              <a:t>Breakthroughs in the field of </a:t>
            </a:r>
            <a:r>
              <a:rPr lang="en-US" sz="3200" dirty="0">
                <a:solidFill>
                  <a:srgbClr val="FFC000"/>
                </a:solidFill>
              </a:rPr>
              <a:t>artificial neural networks</a:t>
            </a:r>
            <a:r>
              <a:rPr lang="en-US" sz="3200" dirty="0"/>
              <a:t> are exploding the deep learning.</a:t>
            </a:r>
          </a:p>
          <a:p>
            <a:r>
              <a:rPr lang="en-US" sz="3200" dirty="0"/>
              <a:t>Deep learning got boom in recent times</a:t>
            </a:r>
          </a:p>
          <a:p>
            <a:pPr lvl="1"/>
            <a:r>
              <a:rPr lang="en-US" sz="2800" dirty="0"/>
              <a:t>Companies use </a:t>
            </a:r>
            <a:r>
              <a:rPr lang="en-US" sz="2800" dirty="0">
                <a:solidFill>
                  <a:srgbClr val="FF0000"/>
                </a:solidFill>
              </a:rPr>
              <a:t>advanced computational </a:t>
            </a:r>
            <a:r>
              <a:rPr lang="en-US" sz="2800" dirty="0"/>
              <a:t>techniques to find useful information hidden in </a:t>
            </a:r>
            <a:r>
              <a:rPr lang="en-US" sz="2800" dirty="0">
                <a:solidFill>
                  <a:srgbClr val="FF0000"/>
                </a:solidFill>
              </a:rPr>
              <a:t>huge data</a:t>
            </a:r>
            <a:r>
              <a:rPr lang="en-US" sz="2800" dirty="0"/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B0379-FA54-4765-89BD-2B330178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A5AB-CFE6-4616-B0A7-B3491562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C3C90E-63E2-45C4-B84B-FE9D36C1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 Now?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829559-40A8-43E4-AB6E-5D2D0CB9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B5DE-0529-47A7-A8F4-733D0FA2BC59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9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647" y="2258555"/>
            <a:ext cx="3260725" cy="1741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6905" marR="508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7x7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(spatially)  assume </a:t>
            </a:r>
            <a:r>
              <a:rPr sz="2400" spc="-5" dirty="0">
                <a:latin typeface="Arial"/>
                <a:cs typeface="Arial"/>
              </a:rPr>
              <a:t>3x3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spcBef>
                <a:spcPts val="159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60A2-3D62-4D44-85B5-A9A9AB3B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E65CB92-A950-462A-BD1F-5EA537E1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19D-EF9B-4BDD-A99E-50430949910A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3807112" y="3342751"/>
            <a:ext cx="199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=&gt; </a:t>
            </a:r>
            <a:r>
              <a:rPr sz="2400" b="1" spc="-10" dirty="0">
                <a:latin typeface="Arial"/>
                <a:cs typeface="Arial"/>
              </a:rPr>
              <a:t>5x5</a:t>
            </a:r>
            <a:r>
              <a:rPr sz="2400" b="1" spc="-1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994" y="2258556"/>
            <a:ext cx="263652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7x7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(spatially)  assume </a:t>
            </a:r>
            <a:r>
              <a:rPr sz="2400" spc="-5" dirty="0">
                <a:latin typeface="Arial"/>
                <a:cs typeface="Arial"/>
              </a:rPr>
              <a:t>3x3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96662-C2C2-4B7B-B6E9-A97DBFA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1BD72B-D4AD-4FAA-B532-C98B120C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F63C6-3675-42DF-B1E4-15ECB1BEF7B7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4645310" y="1964169"/>
            <a:ext cx="285623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10" dirty="0">
                <a:latin typeface="Arial"/>
                <a:cs typeface="Arial"/>
              </a:rPr>
              <a:t>7x7 input </a:t>
            </a:r>
            <a:r>
              <a:rPr sz="2400" spc="-5" dirty="0">
                <a:latin typeface="Arial"/>
                <a:cs typeface="Arial"/>
              </a:rPr>
              <a:t>(spatially)  </a:t>
            </a:r>
            <a:r>
              <a:rPr sz="2400" spc="-10" dirty="0">
                <a:latin typeface="Arial"/>
                <a:cs typeface="Arial"/>
              </a:rPr>
              <a:t>assume 3x3 </a:t>
            </a:r>
            <a:r>
              <a:rPr sz="2400" spc="-5" dirty="0">
                <a:latin typeface="Arial"/>
                <a:cs typeface="Arial"/>
              </a:rPr>
              <a:t>filter 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b="1" spc="-5" dirty="0">
                <a:latin typeface="Arial"/>
                <a:cs typeface="Arial"/>
              </a:rPr>
              <a:t>with </a:t>
            </a:r>
            <a:r>
              <a:rPr sz="2400" b="1" spc="-10" dirty="0">
                <a:latin typeface="Arial"/>
                <a:cs typeface="Arial"/>
              </a:rPr>
              <a:t>stride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4BD232-E114-4D95-9E55-4FAC7378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9BC2D1F-A06B-4471-86DB-66C929B2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DBD3-0A78-4B26-A235-447E8BB83A74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4645310" y="1964169"/>
            <a:ext cx="285623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10" dirty="0">
                <a:latin typeface="Arial"/>
                <a:cs typeface="Arial"/>
              </a:rPr>
              <a:t>7x7 input </a:t>
            </a:r>
            <a:r>
              <a:rPr sz="2400" spc="-5" dirty="0">
                <a:latin typeface="Arial"/>
                <a:cs typeface="Arial"/>
              </a:rPr>
              <a:t>(spatially)  </a:t>
            </a:r>
            <a:r>
              <a:rPr sz="2400" spc="-10" dirty="0">
                <a:latin typeface="Arial"/>
                <a:cs typeface="Arial"/>
              </a:rPr>
              <a:t>assume 3x3 </a:t>
            </a:r>
            <a:r>
              <a:rPr sz="2400" spc="-5" dirty="0">
                <a:latin typeface="Arial"/>
                <a:cs typeface="Arial"/>
              </a:rPr>
              <a:t>filter 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b="1" spc="-5" dirty="0">
                <a:latin typeface="Arial"/>
                <a:cs typeface="Arial"/>
              </a:rPr>
              <a:t>with </a:t>
            </a:r>
            <a:r>
              <a:rPr sz="2400" b="1" spc="-10" dirty="0">
                <a:latin typeface="Arial"/>
                <a:cs typeface="Arial"/>
              </a:rPr>
              <a:t>stride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3A0EE1-9EC2-4AEC-94BA-C998A6F9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1CC1196-40AF-4248-BFCF-EA67507B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A1DC-C7D8-484E-9B0A-C62980B52402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4645310" y="1964170"/>
            <a:ext cx="2856230" cy="1461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10" dirty="0">
                <a:latin typeface="Arial"/>
                <a:cs typeface="Arial"/>
              </a:rPr>
              <a:t>7x7 input </a:t>
            </a:r>
            <a:r>
              <a:rPr sz="2400" spc="-5" dirty="0">
                <a:latin typeface="Arial"/>
                <a:cs typeface="Arial"/>
              </a:rPr>
              <a:t>(spatially)  </a:t>
            </a:r>
            <a:r>
              <a:rPr sz="2400" spc="-10" dirty="0">
                <a:latin typeface="Arial"/>
                <a:cs typeface="Arial"/>
              </a:rPr>
              <a:t>assume 3x3 </a:t>
            </a:r>
            <a:r>
              <a:rPr sz="2400" spc="-5" dirty="0">
                <a:latin typeface="Arial"/>
                <a:cs typeface="Arial"/>
              </a:rPr>
              <a:t>filter 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b="1" spc="-5" dirty="0">
                <a:latin typeface="Arial"/>
                <a:cs typeface="Arial"/>
              </a:rPr>
              <a:t>with </a:t>
            </a:r>
            <a:r>
              <a:rPr sz="2400" b="1" spc="-10" dirty="0">
                <a:latin typeface="Arial"/>
                <a:cs typeface="Arial"/>
              </a:rPr>
              <a:t>stride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25"/>
              </a:lnSpc>
            </a:pPr>
            <a:r>
              <a:rPr sz="2400" b="1" spc="-5" dirty="0">
                <a:latin typeface="Arial"/>
                <a:cs typeface="Arial"/>
              </a:rPr>
              <a:t>=&gt; </a:t>
            </a:r>
            <a:r>
              <a:rPr sz="2400" b="1" spc="-10" dirty="0">
                <a:latin typeface="Arial"/>
                <a:cs typeface="Arial"/>
              </a:rPr>
              <a:t>3x3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BFE50-A756-41BB-AB92-D781D9A5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A3AE84C-B2DC-4161-8607-05F6229F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F56A-6DDB-4886-B9E0-8C57AB39883F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4645310" y="1964169"/>
            <a:ext cx="304165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10" dirty="0">
                <a:latin typeface="Arial"/>
                <a:cs typeface="Arial"/>
              </a:rPr>
              <a:t>7x7 input </a:t>
            </a:r>
            <a:r>
              <a:rPr sz="2400" spc="-5" dirty="0">
                <a:latin typeface="Arial"/>
                <a:cs typeface="Arial"/>
              </a:rPr>
              <a:t>(spatially)  </a:t>
            </a:r>
            <a:r>
              <a:rPr sz="2400" spc="-10" dirty="0">
                <a:latin typeface="Arial"/>
                <a:cs typeface="Arial"/>
              </a:rPr>
              <a:t>assume 3x3 </a:t>
            </a:r>
            <a:r>
              <a:rPr sz="2400" spc="-5" dirty="0">
                <a:latin typeface="Arial"/>
                <a:cs typeface="Arial"/>
              </a:rPr>
              <a:t>filter 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b="1" spc="-5" dirty="0">
                <a:latin typeface="Arial"/>
                <a:cs typeface="Arial"/>
              </a:rPr>
              <a:t>with </a:t>
            </a:r>
            <a:r>
              <a:rPr sz="2400" b="1" spc="-10" dirty="0">
                <a:latin typeface="Arial"/>
                <a:cs typeface="Arial"/>
              </a:rPr>
              <a:t>stride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A4AEF6-08AE-43E0-A203-30DAB23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FDB434-E8A9-4C54-9A48-7BFD56DC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5FE0-1009-414A-9E76-15AE3D1470EB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4645310" y="1964169"/>
            <a:ext cx="304165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10" dirty="0">
                <a:latin typeface="Arial"/>
                <a:cs typeface="Arial"/>
              </a:rPr>
              <a:t>7x7 input </a:t>
            </a:r>
            <a:r>
              <a:rPr sz="2400" spc="-5" dirty="0">
                <a:latin typeface="Arial"/>
                <a:cs typeface="Arial"/>
              </a:rPr>
              <a:t>(spatially)  </a:t>
            </a:r>
            <a:r>
              <a:rPr sz="2400" spc="-10" dirty="0">
                <a:latin typeface="Arial"/>
                <a:cs typeface="Arial"/>
              </a:rPr>
              <a:t>assume 3x3 </a:t>
            </a:r>
            <a:r>
              <a:rPr sz="2400" spc="-5" dirty="0">
                <a:latin typeface="Arial"/>
                <a:cs typeface="Arial"/>
              </a:rPr>
              <a:t>filter 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b="1" spc="-5" dirty="0">
                <a:latin typeface="Arial"/>
                <a:cs typeface="Arial"/>
              </a:rPr>
              <a:t>with </a:t>
            </a:r>
            <a:r>
              <a:rPr sz="2400" b="1" spc="-10" dirty="0">
                <a:latin typeface="Arial"/>
                <a:cs typeface="Arial"/>
              </a:rPr>
              <a:t>stride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17124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400" y="994333"/>
            <a:ext cx="4371975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</a:t>
            </a:r>
            <a:r>
              <a:rPr sz="2200" spc="-10" dirty="0"/>
              <a:t>closer look </a:t>
            </a:r>
            <a:r>
              <a:rPr sz="2200" spc="-5" dirty="0"/>
              <a:t>at </a:t>
            </a:r>
            <a:r>
              <a:rPr sz="2200" spc="-10" dirty="0"/>
              <a:t>spatial</a:t>
            </a:r>
            <a:r>
              <a:rPr sz="2200" spc="-6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3000" y="2222522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68" y="3565791"/>
            <a:ext cx="339788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sz="24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900"/>
              </a:lnSpc>
              <a:spcBef>
                <a:spcPts val="9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apply 3x3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on  7x7 input with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F6BA6-22E3-4796-A332-AB01EEE2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59E8D69-5AF1-4986-9930-6F3758E5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F0639-87DE-4A69-AA13-30B04713279C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73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3" y="0"/>
                </a:lnTo>
              </a:path>
            </a:pathLst>
          </a:custGeom>
          <a:ln w="19048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85921" y="27280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0293" y="1707999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8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5399" y="1689124"/>
          <a:ext cx="2680334" cy="2746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83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048000" y="4765104"/>
            <a:ext cx="577977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Akhtar Jamil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30048" y="10091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1247" y="1471119"/>
            <a:ext cx="24892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Output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(N </a:t>
            </a:r>
            <a:r>
              <a:rPr sz="2400" b="1" dirty="0">
                <a:latin typeface="Arial"/>
                <a:cs typeface="Arial"/>
              </a:rPr>
              <a:t>- </a:t>
            </a:r>
            <a:r>
              <a:rPr sz="2400" b="1" spc="-5" dirty="0">
                <a:latin typeface="Arial"/>
                <a:cs typeface="Arial"/>
              </a:rPr>
              <a:t>F) </a:t>
            </a:r>
            <a:r>
              <a:rPr sz="2400" b="1" dirty="0">
                <a:latin typeface="Arial"/>
                <a:cs typeface="Arial"/>
              </a:rPr>
              <a:t>/ </a:t>
            </a:r>
            <a:r>
              <a:rPr sz="2400" b="1" spc="-10" dirty="0">
                <a:latin typeface="Arial"/>
                <a:cs typeface="Arial"/>
              </a:rPr>
              <a:t>stride </a:t>
            </a:r>
            <a:r>
              <a:rPr sz="2400" b="1" dirty="0">
                <a:latin typeface="Arial"/>
                <a:cs typeface="Arial"/>
              </a:rPr>
              <a:t>+</a:t>
            </a:r>
            <a:r>
              <a:rPr sz="2400" b="1" spc="-1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39" y="2567016"/>
            <a:ext cx="4307205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e.g. </a:t>
            </a:r>
            <a:r>
              <a:rPr sz="2400" dirty="0">
                <a:latin typeface="Arial"/>
                <a:cs typeface="Arial"/>
              </a:rPr>
              <a:t>N = </a:t>
            </a:r>
            <a:r>
              <a:rPr sz="2400" spc="-5" dirty="0">
                <a:latin typeface="Arial"/>
                <a:cs typeface="Arial"/>
              </a:rPr>
              <a:t>7, </a:t>
            </a:r>
            <a:r>
              <a:rPr sz="2400" dirty="0">
                <a:latin typeface="Arial"/>
                <a:cs typeface="Arial"/>
              </a:rPr>
              <a:t>F =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35"/>
              </a:lnSpc>
            </a:pP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=&gt; (7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10" dirty="0">
                <a:latin typeface="Arial"/>
                <a:cs typeface="Arial"/>
              </a:rPr>
              <a:t>3)/1 </a:t>
            </a:r>
            <a:r>
              <a:rPr sz="2400" dirty="0">
                <a:latin typeface="Arial"/>
                <a:cs typeface="Arial"/>
              </a:rPr>
              <a:t>+ 1 =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5"/>
              </a:lnSpc>
              <a:spcBef>
                <a:spcPts val="20"/>
              </a:spcBef>
            </a:pP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=&gt; (7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10" dirty="0">
                <a:latin typeface="Arial"/>
                <a:cs typeface="Arial"/>
              </a:rPr>
              <a:t>3)/2 </a:t>
            </a:r>
            <a:r>
              <a:rPr sz="2400" dirty="0">
                <a:latin typeface="Arial"/>
                <a:cs typeface="Arial"/>
              </a:rPr>
              <a:t>+ 1 =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5"/>
              </a:lnSpc>
            </a:pP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=&gt; (7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10" dirty="0">
                <a:latin typeface="Arial"/>
                <a:cs typeface="Arial"/>
              </a:rPr>
              <a:t>3)/3 </a:t>
            </a:r>
            <a:r>
              <a:rPr sz="2400" dirty="0">
                <a:latin typeface="Arial"/>
                <a:cs typeface="Arial"/>
              </a:rPr>
              <a:t>+ 1 = </a:t>
            </a:r>
            <a:r>
              <a:rPr sz="2400" spc="-5" dirty="0">
                <a:latin typeface="Arial"/>
                <a:cs typeface="Arial"/>
              </a:rPr>
              <a:t>2.33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:\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6AA4C8-DB8C-458D-935F-A750CA31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63C9F86-7E9A-4B08-A957-930524BE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C4B9-CAC2-42DE-842C-9F7C48ED8B59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67875" y="1794898"/>
          <a:ext cx="2680330" cy="3531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372143" y="1943487"/>
            <a:ext cx="5271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10" dirty="0">
                <a:latin typeface="Arial"/>
                <a:cs typeface="Arial"/>
              </a:rPr>
              <a:t>3x3 </a:t>
            </a:r>
            <a:r>
              <a:rPr sz="2000" spc="-25" dirty="0">
                <a:latin typeface="Arial"/>
                <a:cs typeface="Arial"/>
              </a:rPr>
              <a:t>filter, </a:t>
            </a:r>
            <a:r>
              <a:rPr sz="2000" spc="-10" dirty="0">
                <a:latin typeface="Arial"/>
                <a:cs typeface="Arial"/>
              </a:rPr>
              <a:t>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10" dirty="0">
                <a:latin typeface="Arial"/>
                <a:cs typeface="Arial"/>
              </a:rPr>
              <a:t>border </a:t>
            </a:r>
            <a:r>
              <a:rPr sz="2000" spc="-5" dirty="0">
                <a:latin typeface="Arial"/>
                <a:cs typeface="Arial"/>
              </a:rPr>
              <a:t>=&gt; </a:t>
            </a:r>
            <a:r>
              <a:rPr sz="2000" spc="-10" dirty="0">
                <a:latin typeface="Arial"/>
                <a:cs typeface="Arial"/>
              </a:rPr>
              <a:t>what </a:t>
            </a:r>
            <a:r>
              <a:rPr sz="2000" spc="-5" dirty="0">
                <a:latin typeface="Arial"/>
                <a:cs typeface="Arial"/>
              </a:rPr>
              <a:t>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4584" y="4293884"/>
            <a:ext cx="240411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-10" dirty="0">
                <a:solidFill>
                  <a:srgbClr val="424242"/>
                </a:solidFill>
                <a:latin typeface="Arial"/>
                <a:cs typeface="Arial"/>
              </a:rPr>
              <a:t>(recall:)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(N </a:t>
            </a:r>
            <a:r>
              <a:rPr sz="2400" dirty="0">
                <a:solidFill>
                  <a:srgbClr val="0433FF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/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400" spc="-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3689" y="994333"/>
            <a:ext cx="75234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Zero-Padding: </a:t>
            </a:r>
            <a:r>
              <a:rPr dirty="0"/>
              <a:t>common </a:t>
            </a:r>
            <a:r>
              <a:rPr spc="-5" dirty="0"/>
              <a:t>to the</a:t>
            </a:r>
            <a:r>
              <a:rPr spc="-20" dirty="0"/>
              <a:t> </a:t>
            </a:r>
            <a:r>
              <a:rPr dirty="0"/>
              <a:t>border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C4647-17E8-4F48-B778-372696CC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5CC9B-A4FC-4408-81EB-B01775E1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2B6F126-A2B3-451C-A3FC-50052CBC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4C58-50FE-44E9-9A48-20B61EE63CAD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2143" y="1943487"/>
            <a:ext cx="527177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e.g. </a:t>
            </a: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10" dirty="0">
                <a:latin typeface="Arial"/>
                <a:cs typeface="Arial"/>
              </a:rPr>
              <a:t>3x3 </a:t>
            </a:r>
            <a:r>
              <a:rPr sz="2000" spc="-25" dirty="0">
                <a:latin typeface="Arial"/>
                <a:cs typeface="Arial"/>
              </a:rPr>
              <a:t>filter, </a:t>
            </a:r>
            <a:r>
              <a:rPr sz="2000" spc="-10" dirty="0">
                <a:latin typeface="Arial"/>
                <a:cs typeface="Arial"/>
              </a:rPr>
              <a:t>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10" dirty="0">
                <a:latin typeface="Arial"/>
                <a:cs typeface="Arial"/>
              </a:rPr>
              <a:t>border </a:t>
            </a:r>
            <a:r>
              <a:rPr sz="2000" spc="-5" dirty="0">
                <a:latin typeface="Arial"/>
                <a:cs typeface="Arial"/>
              </a:rPr>
              <a:t>=&gt; </a:t>
            </a:r>
            <a:r>
              <a:rPr sz="2000" spc="-10" dirty="0">
                <a:latin typeface="Arial"/>
                <a:cs typeface="Arial"/>
              </a:rPr>
              <a:t>what </a:t>
            </a:r>
            <a:r>
              <a:rPr sz="2000" spc="-5" dirty="0">
                <a:latin typeface="Arial"/>
                <a:cs typeface="Arial"/>
              </a:rPr>
              <a:t>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7x7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7875" y="1794898"/>
          <a:ext cx="2680330" cy="3531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D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F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3689" y="994333"/>
            <a:ext cx="75234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Zero-Padding: </a:t>
            </a:r>
            <a:r>
              <a:rPr dirty="0"/>
              <a:t>common </a:t>
            </a:r>
            <a:r>
              <a:rPr spc="-5" dirty="0"/>
              <a:t>to the</a:t>
            </a:r>
            <a:r>
              <a:rPr spc="-20" dirty="0"/>
              <a:t> </a:t>
            </a:r>
            <a:r>
              <a:rPr dirty="0"/>
              <a:t>border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55B9-3E48-41C6-8D0E-E1DF1E38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19606-C486-4BAE-A1D6-F04D4156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D029-97E2-434E-B0E7-8D5A65685B2B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F2C4D-F82F-4F93-A045-76782A72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DEBED2-2E81-4C3E-A1DE-DC8FC60C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to create intelligent, self-learning machines that can have similar perception as human?</a:t>
            </a:r>
          </a:p>
          <a:p>
            <a:r>
              <a:rPr lang="en-US" sz="3200" dirty="0"/>
              <a:t>There are three main drivers:</a:t>
            </a:r>
          </a:p>
          <a:p>
            <a:pPr lvl="1"/>
            <a:r>
              <a:rPr lang="en-US" sz="2800" dirty="0">
                <a:solidFill>
                  <a:srgbClr val="FFC000"/>
                </a:solidFill>
              </a:rPr>
              <a:t>Advanced neural networks</a:t>
            </a:r>
          </a:p>
          <a:p>
            <a:pPr lvl="1"/>
            <a:r>
              <a:rPr lang="en-US" sz="2800" dirty="0"/>
              <a:t>Availability of </a:t>
            </a:r>
            <a:r>
              <a:rPr lang="en-US" sz="2800" dirty="0">
                <a:solidFill>
                  <a:srgbClr val="FF0000"/>
                </a:solidFill>
              </a:rPr>
              <a:t>huge amount of training data </a:t>
            </a:r>
          </a:p>
          <a:p>
            <a:pPr lvl="2"/>
            <a:r>
              <a:rPr lang="en-US" sz="2400" dirty="0">
                <a:solidFill>
                  <a:srgbClr val="FF0000"/>
                </a:solidFill>
              </a:rPr>
              <a:t>E.g. </a:t>
            </a:r>
            <a:r>
              <a:rPr lang="en-US" sz="2400" dirty="0">
                <a:solidFill>
                  <a:srgbClr val="00B050"/>
                </a:solidFill>
              </a:rPr>
              <a:t>ImageNet, </a:t>
            </a:r>
            <a:r>
              <a:rPr lang="en-US" b="1" u="sng" dirty="0">
                <a:solidFill>
                  <a:srgbClr val="00B050"/>
                </a:solidFill>
              </a:rPr>
              <a:t>MS-COCO, </a:t>
            </a:r>
            <a:r>
              <a:rPr lang="en-US" sz="2400" dirty="0">
                <a:solidFill>
                  <a:srgbClr val="00B050"/>
                </a:solidFill>
              </a:rPr>
              <a:t> MNIST</a:t>
            </a:r>
          </a:p>
          <a:p>
            <a:pPr lvl="1"/>
            <a:r>
              <a:rPr lang="en-US" sz="2800" dirty="0"/>
              <a:t>Extremely powerful </a:t>
            </a:r>
            <a:r>
              <a:rPr lang="en-US" sz="2800" dirty="0">
                <a:solidFill>
                  <a:srgbClr val="00B0F0"/>
                </a:solidFill>
              </a:rPr>
              <a:t>distributed GPU-based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5433D-26E8-4B50-91B4-3E245E90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9D39E-4447-450C-ACC5-E0D248F5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FE92C0-364B-415B-8CFB-5CBCC64D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45DE0-0127-4CD3-8A18-68CF7F73B78A}"/>
              </a:ext>
            </a:extLst>
          </p:cNvPr>
          <p:cNvSpPr txBox="1"/>
          <p:nvPr/>
        </p:nvSpPr>
        <p:spPr>
          <a:xfrm>
            <a:off x="2743200" y="5789098"/>
            <a:ext cx="351416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2"/>
              </a:rPr>
              <a:t>Example of Open Datasets</a:t>
            </a:r>
            <a:r>
              <a:rPr lang="en-US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48968-265C-49DB-810B-18648F8F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2DF2-B15E-42A2-9941-E74B94E18BDB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84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4" y="1124509"/>
            <a:ext cx="6063615" cy="304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4400" dirty="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Input </a:t>
            </a:r>
            <a:r>
              <a:rPr sz="3000" spc="-10" dirty="0">
                <a:latin typeface="Arial"/>
                <a:cs typeface="Arial"/>
              </a:rPr>
              <a:t>volume: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32x32x3</a:t>
            </a:r>
            <a:endParaRPr sz="3000" dirty="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10 </a:t>
            </a:r>
            <a:r>
              <a:rPr sz="3000" spc="-10" dirty="0">
                <a:latin typeface="Arial"/>
                <a:cs typeface="Arial"/>
              </a:rPr>
              <a:t>5x5 </a:t>
            </a:r>
            <a:r>
              <a:rPr sz="3000" spc="-5" dirty="0">
                <a:latin typeface="Arial"/>
                <a:cs typeface="Arial"/>
              </a:rPr>
              <a:t>filters </a:t>
            </a:r>
            <a:r>
              <a:rPr sz="3000" spc="-10" dirty="0">
                <a:latin typeface="Arial"/>
                <a:cs typeface="Arial"/>
              </a:rPr>
              <a:t>with </a:t>
            </a:r>
            <a:r>
              <a:rPr sz="3000" spc="-5" dirty="0">
                <a:latin typeface="Arial"/>
                <a:cs typeface="Arial"/>
              </a:rPr>
              <a:t>stride 1, pad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</a:p>
          <a:p>
            <a:pPr>
              <a:spcBef>
                <a:spcPts val="5"/>
              </a:spcBef>
            </a:pPr>
            <a:endParaRPr sz="3300" dirty="0">
              <a:latin typeface="Arial"/>
              <a:cs typeface="Arial"/>
            </a:endParaRPr>
          </a:p>
          <a:p>
            <a:pPr marL="12700"/>
            <a:r>
              <a:rPr sz="3000" spc="-10" dirty="0">
                <a:solidFill>
                  <a:srgbClr val="00B0F0"/>
                </a:solidFill>
                <a:latin typeface="Arial"/>
                <a:cs typeface="Arial"/>
              </a:rPr>
              <a:t>Number </a:t>
            </a:r>
            <a:r>
              <a:rPr sz="3000" spc="-5" dirty="0">
                <a:solidFill>
                  <a:srgbClr val="00B0F0"/>
                </a:solidFill>
                <a:latin typeface="Arial"/>
                <a:cs typeface="Arial"/>
              </a:rPr>
              <a:t>of </a:t>
            </a:r>
            <a:r>
              <a:rPr sz="3000" spc="-10" dirty="0">
                <a:solidFill>
                  <a:srgbClr val="00B0F0"/>
                </a:solidFill>
                <a:latin typeface="Arial"/>
                <a:cs typeface="Arial"/>
              </a:rPr>
              <a:t>parameters </a:t>
            </a:r>
            <a:r>
              <a:rPr sz="3000" spc="-5" dirty="0">
                <a:solidFill>
                  <a:srgbClr val="00B0F0"/>
                </a:solidFill>
                <a:latin typeface="Arial"/>
                <a:cs typeface="Arial"/>
              </a:rPr>
              <a:t>in this</a:t>
            </a:r>
            <a:r>
              <a:rPr sz="3000" spc="-6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B0F0"/>
                </a:solidFill>
                <a:latin typeface="Arial"/>
                <a:cs typeface="Arial"/>
              </a:rPr>
              <a:t>layer?</a:t>
            </a:r>
            <a:endParaRPr sz="3000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5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159024" y="0"/>
                </a:moveTo>
                <a:lnTo>
                  <a:pt x="0" y="0"/>
                </a:lnTo>
                <a:lnTo>
                  <a:pt x="0" y="1503005"/>
                </a:lnTo>
                <a:lnTo>
                  <a:pt x="159024" y="1503005"/>
                </a:lnTo>
                <a:lnTo>
                  <a:pt x="159024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4385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7"/>
                </a:moveTo>
                <a:lnTo>
                  <a:pt x="554397" y="0"/>
                </a:lnTo>
                <a:lnTo>
                  <a:pt x="713397" y="0"/>
                </a:lnTo>
                <a:lnTo>
                  <a:pt x="713397" y="1503005"/>
                </a:lnTo>
                <a:lnTo>
                  <a:pt x="159023" y="2057394"/>
                </a:lnTo>
                <a:lnTo>
                  <a:pt x="0" y="2057394"/>
                </a:lnTo>
                <a:lnTo>
                  <a:pt x="0" y="5543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4385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7"/>
                </a:moveTo>
                <a:lnTo>
                  <a:pt x="159023" y="554387"/>
                </a:lnTo>
                <a:lnTo>
                  <a:pt x="713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340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5361" y="1950758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5007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3"/>
                </a:moveTo>
                <a:lnTo>
                  <a:pt x="43223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858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158998" y="0"/>
                </a:moveTo>
                <a:lnTo>
                  <a:pt x="0" y="0"/>
                </a:lnTo>
                <a:lnTo>
                  <a:pt x="0" y="1503005"/>
                </a:lnTo>
                <a:lnTo>
                  <a:pt x="158998" y="1503005"/>
                </a:lnTo>
                <a:lnTo>
                  <a:pt x="158998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85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7"/>
                </a:moveTo>
                <a:lnTo>
                  <a:pt x="554373" y="0"/>
                </a:lnTo>
                <a:lnTo>
                  <a:pt x="713397" y="0"/>
                </a:lnTo>
                <a:lnTo>
                  <a:pt x="713397" y="1503005"/>
                </a:lnTo>
                <a:lnTo>
                  <a:pt x="158998" y="2057394"/>
                </a:lnTo>
                <a:lnTo>
                  <a:pt x="0" y="2057394"/>
                </a:lnTo>
                <a:lnTo>
                  <a:pt x="0" y="5543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785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7"/>
                </a:moveTo>
                <a:lnTo>
                  <a:pt x="158998" y="554387"/>
                </a:lnTo>
                <a:lnTo>
                  <a:pt x="713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6856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0E0D98-C652-438E-A802-58677DC2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11359D9-29C4-4D6D-A536-028EA7BC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992C2-252E-4BEC-BA70-8B1EF5C97443}" type="datetime1">
              <a:rPr lang="en-US" smtClean="0"/>
              <a:t>5/18/2022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4CE3614-7708-4EAE-84E0-0202F64D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699" y="1124507"/>
            <a:ext cx="261493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/>
              <a:t>Examples</a:t>
            </a:r>
            <a:r>
              <a:rPr sz="3000" spc="-140" dirty="0"/>
              <a:t> </a:t>
            </a:r>
            <a:r>
              <a:rPr sz="3000" spc="-5" dirty="0"/>
              <a:t>time: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75824" y="2208307"/>
            <a:ext cx="54705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spc="-10" dirty="0">
                <a:latin typeface="Arial"/>
                <a:cs typeface="Arial"/>
              </a:rPr>
              <a:t>volume: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3000" b="1" spc="-5" dirty="0">
                <a:latin typeface="Arial"/>
                <a:cs typeface="Arial"/>
              </a:rPr>
              <a:t>x</a:t>
            </a:r>
            <a:r>
              <a:rPr sz="3000" b="1" spc="-5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3000" dirty="0">
              <a:latin typeface="Arial"/>
              <a:cs typeface="Arial"/>
            </a:endParaRPr>
          </a:p>
          <a:p>
            <a:pPr marL="12700"/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spc="-10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3000" spc="-5" dirty="0">
                <a:latin typeface="Arial"/>
                <a:cs typeface="Arial"/>
              </a:rPr>
              <a:t>filters </a:t>
            </a:r>
            <a:r>
              <a:rPr sz="3000" spc="-10" dirty="0">
                <a:latin typeface="Arial"/>
                <a:cs typeface="Arial"/>
              </a:rPr>
              <a:t>with stride </a:t>
            </a:r>
            <a:r>
              <a:rPr sz="3000" spc="-5" dirty="0">
                <a:latin typeface="Arial"/>
                <a:cs typeface="Arial"/>
              </a:rPr>
              <a:t>1, </a:t>
            </a:r>
            <a:r>
              <a:rPr sz="3000" spc="-10" dirty="0">
                <a:latin typeface="Arial"/>
                <a:cs typeface="Arial"/>
              </a:rPr>
              <a:t>pad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1341" y="4164103"/>
            <a:ext cx="137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(+1 for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824" y="3579903"/>
            <a:ext cx="62998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Number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0" dirty="0">
                <a:latin typeface="Arial"/>
                <a:cs typeface="Arial"/>
              </a:rPr>
              <a:t>parameters </a:t>
            </a:r>
            <a:r>
              <a:rPr sz="3000" spc="-5" dirty="0">
                <a:latin typeface="Arial"/>
                <a:cs typeface="Arial"/>
              </a:rPr>
              <a:t>in this </a:t>
            </a:r>
            <a:r>
              <a:rPr sz="3000" spc="-10" dirty="0">
                <a:latin typeface="Arial"/>
                <a:cs typeface="Arial"/>
              </a:rPr>
              <a:t>layer?  each </a:t>
            </a:r>
            <a:r>
              <a:rPr sz="3000" spc="-5" dirty="0">
                <a:latin typeface="Arial"/>
                <a:cs typeface="Arial"/>
              </a:rPr>
              <a:t>filter </a:t>
            </a:r>
            <a:r>
              <a:rPr sz="3000" spc="-10" dirty="0">
                <a:latin typeface="Arial"/>
                <a:cs typeface="Arial"/>
              </a:rPr>
              <a:t>has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5*5</a:t>
            </a:r>
            <a:r>
              <a:rPr sz="3000" spc="-5" dirty="0"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9900"/>
                </a:solidFill>
                <a:latin typeface="Arial"/>
                <a:cs typeface="Arial"/>
              </a:rPr>
              <a:t>3 </a:t>
            </a:r>
            <a:r>
              <a:rPr sz="3000" dirty="0">
                <a:latin typeface="Arial"/>
                <a:cs typeface="Arial"/>
              </a:rPr>
              <a:t>+ 1 =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params</a:t>
            </a:r>
            <a:endParaRPr sz="3000" dirty="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=&gt;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5" dirty="0"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dirty="0">
                <a:latin typeface="Arial"/>
                <a:cs typeface="Arial"/>
              </a:rPr>
              <a:t>=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760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5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159024" y="0"/>
                </a:moveTo>
                <a:lnTo>
                  <a:pt x="0" y="0"/>
                </a:lnTo>
                <a:lnTo>
                  <a:pt x="0" y="1503005"/>
                </a:lnTo>
                <a:lnTo>
                  <a:pt x="159024" y="1503005"/>
                </a:lnTo>
                <a:lnTo>
                  <a:pt x="159024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4385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7"/>
                </a:moveTo>
                <a:lnTo>
                  <a:pt x="554397" y="0"/>
                </a:lnTo>
                <a:lnTo>
                  <a:pt x="713397" y="0"/>
                </a:lnTo>
                <a:lnTo>
                  <a:pt x="713397" y="1503005"/>
                </a:lnTo>
                <a:lnTo>
                  <a:pt x="159023" y="2057394"/>
                </a:lnTo>
                <a:lnTo>
                  <a:pt x="0" y="2057394"/>
                </a:lnTo>
                <a:lnTo>
                  <a:pt x="0" y="5543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4385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7"/>
                </a:moveTo>
                <a:lnTo>
                  <a:pt x="159023" y="554387"/>
                </a:lnTo>
                <a:lnTo>
                  <a:pt x="713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340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5361" y="1950758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5007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3"/>
                </a:moveTo>
                <a:lnTo>
                  <a:pt x="43223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7858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158998" y="0"/>
                </a:moveTo>
                <a:lnTo>
                  <a:pt x="0" y="0"/>
                </a:lnTo>
                <a:lnTo>
                  <a:pt x="0" y="1503005"/>
                </a:lnTo>
                <a:lnTo>
                  <a:pt x="158998" y="1503005"/>
                </a:lnTo>
                <a:lnTo>
                  <a:pt x="158998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785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7"/>
                </a:moveTo>
                <a:lnTo>
                  <a:pt x="554373" y="0"/>
                </a:lnTo>
                <a:lnTo>
                  <a:pt x="713397" y="0"/>
                </a:lnTo>
                <a:lnTo>
                  <a:pt x="713397" y="1503005"/>
                </a:lnTo>
                <a:lnTo>
                  <a:pt x="158998" y="2057394"/>
                </a:lnTo>
                <a:lnTo>
                  <a:pt x="0" y="2057394"/>
                </a:lnTo>
                <a:lnTo>
                  <a:pt x="0" y="5543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85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7"/>
                </a:moveTo>
                <a:lnTo>
                  <a:pt x="158998" y="554387"/>
                </a:lnTo>
                <a:lnTo>
                  <a:pt x="713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46856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F15A361-FDBF-469B-997C-441F3F4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47EA155-9D16-4B9B-8495-9D84997E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F3B4-0C48-4071-A85A-B1ECF1651DB3}" type="datetime1">
              <a:rPr lang="en-US" smtClean="0"/>
              <a:t>5/18/2022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0334D0D-63C1-49DA-B429-CA4CACCC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E0E52F-48EB-4D25-96C7-90FE860C7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Fully Connected Layer is simply, </a:t>
            </a:r>
            <a:r>
              <a:rPr lang="en-US" i="1" dirty="0">
                <a:solidFill>
                  <a:srgbClr val="00B0F0"/>
                </a:solidFill>
              </a:rPr>
              <a:t>feed forward neural networks</a:t>
            </a:r>
            <a:r>
              <a:rPr lang="en-US" i="1" dirty="0"/>
              <a:t>. </a:t>
            </a:r>
          </a:p>
          <a:p>
            <a:pPr lvl="1"/>
            <a:r>
              <a:rPr lang="en-US" dirty="0"/>
              <a:t>Added in last few layers in the network.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output from the </a:t>
            </a:r>
            <a:r>
              <a:rPr lang="en-US" i="1" dirty="0">
                <a:solidFill>
                  <a:srgbClr val="00B0F0"/>
                </a:solidFill>
              </a:rPr>
              <a:t>final</a:t>
            </a:r>
            <a:r>
              <a:rPr lang="en-US" dirty="0">
                <a:solidFill>
                  <a:srgbClr val="00B0F0"/>
                </a:solidFill>
              </a:rPr>
              <a:t> Pooling </a:t>
            </a:r>
            <a:r>
              <a:rPr lang="en-US" dirty="0"/>
              <a:t>or Convolutional Layer, which is </a:t>
            </a:r>
            <a:r>
              <a:rPr lang="en-US" b="1" i="1" dirty="0"/>
              <a:t>flattened</a:t>
            </a:r>
            <a:r>
              <a:rPr lang="en-US" dirty="0"/>
              <a:t> and then fed into the </a:t>
            </a:r>
            <a:r>
              <a:rPr lang="en-US" dirty="0">
                <a:solidFill>
                  <a:srgbClr val="00B0F0"/>
                </a:solidFill>
              </a:rPr>
              <a:t>fully connected 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2A20D-666E-4BFF-97CD-6A472DAC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C4A8-BAEA-4BE5-95FF-A61D2C56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8E1096-49FA-4A28-94C4-6A1C6AF0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CB0A47-134F-42B8-93FE-16116F7B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2" y="2267373"/>
            <a:ext cx="3499461" cy="23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76552D-8847-4D83-9540-9EB6169D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6EF9-47E8-4ADB-854D-B45E69715646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48FE2-E9FE-4F8D-B125-F58A4AFA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8E67-FBE7-479A-A19A-1E52D02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EC3D8-F0A0-44F2-A004-D98E8AD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011FF5-CF35-499D-A831-45EC67A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7F7CAA-E914-4437-A45D-6D286468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41146"/>
            <a:ext cx="7659647" cy="28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B6812B-B08B-4ED9-9499-97E8B974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37AD-05D4-4C25-A29B-9CFA10B99B41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39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896C1A-4045-49F1-9111-E955B8A2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indent="-457200">
              <a:spcBef>
                <a:spcPts val="370"/>
              </a:spcBef>
              <a:tabLst>
                <a:tab pos="347980" algn="l"/>
                <a:tab pos="349250" algn="l"/>
              </a:tabLst>
            </a:pPr>
            <a:r>
              <a:rPr lang="en-US" spc="25" dirty="0">
                <a:solidFill>
                  <a:srgbClr val="00B0F0"/>
                </a:solidFill>
                <a:latin typeface="Calibri"/>
                <a:cs typeface="Calibri"/>
              </a:rPr>
              <a:t>Regular </a:t>
            </a:r>
            <a:r>
              <a:rPr lang="en-US" spc="20" dirty="0">
                <a:solidFill>
                  <a:srgbClr val="00B0F0"/>
                </a:solidFill>
                <a:latin typeface="Calibri"/>
                <a:cs typeface="Calibri"/>
              </a:rPr>
              <a:t>neural</a:t>
            </a:r>
            <a:r>
              <a:rPr lang="en-US" spc="-1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15" dirty="0">
                <a:solidFill>
                  <a:srgbClr val="00B0F0"/>
                </a:solidFill>
                <a:latin typeface="Calibri"/>
                <a:cs typeface="Calibri"/>
              </a:rPr>
              <a:t>network</a:t>
            </a:r>
            <a:endParaRPr lang="en-US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469265" marR="5080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This layer takes an input volume from last layer of CNN and outputs an N dimensional vector.</a:t>
            </a:r>
          </a:p>
          <a:p>
            <a:pPr marL="869315" marR="5080" lvl="1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Where N is the </a:t>
            </a:r>
            <a:r>
              <a:rPr lang="en-US" dirty="0">
                <a:solidFill>
                  <a:srgbClr val="FF0000"/>
                </a:solidFill>
              </a:rPr>
              <a:t>number of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5CF33-C3C5-45FA-A605-58AB10B3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3670A-231E-4884-A350-DCC57F31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52B948-B17D-41A5-8311-6B61A9E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A3ACA5-BD00-471D-81B4-FFD428C3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7065-7AB7-452D-8D05-1C8398463B78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48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8CB16-E27E-4529-9A7D-CFF40BD6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Pooling is used to progressively </a:t>
            </a:r>
            <a:r>
              <a:rPr lang="en-US" dirty="0">
                <a:solidFill>
                  <a:srgbClr val="FF0000"/>
                </a:solidFill>
              </a:rPr>
              <a:t>reduce the spatial size </a:t>
            </a:r>
            <a:r>
              <a:rPr lang="en-US" dirty="0"/>
              <a:t>of the input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To reduce the amount of parameters and computation 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It control overfitting (</a:t>
            </a:r>
            <a:r>
              <a:rPr lang="en-US" dirty="0">
                <a:solidFill>
                  <a:srgbClr val="FF0000"/>
                </a:solidFill>
              </a:rPr>
              <a:t>regularization</a:t>
            </a:r>
            <a:r>
              <a:rPr lang="en-US" dirty="0"/>
              <a:t>). 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Invariance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small </a:t>
            </a:r>
            <a:r>
              <a:rPr lang="en-US" spc="20" dirty="0">
                <a:solidFill>
                  <a:srgbClr val="FF0000"/>
                </a:solidFill>
                <a:latin typeface="Calibri"/>
                <a:cs typeface="Calibri"/>
              </a:rPr>
              <a:t>translations </a:t>
            </a:r>
            <a:r>
              <a:rPr lang="en-US" spc="-5" dirty="0">
                <a:latin typeface="Calibri"/>
                <a:cs typeface="Calibri"/>
              </a:rPr>
              <a:t>of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input</a:t>
            </a:r>
            <a:endParaRPr lang="en-US" dirty="0"/>
          </a:p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Commonly insert a Pooling layer in-between successive Conv layers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8593-83C2-428F-9DA8-0E8533D5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19DA-9726-4775-8B39-15C59BD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26B98-704C-47C7-86BD-7ECF57A4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13EA8B-9947-4D52-B3EC-D4CF55FD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09778-E368-4009-BA2F-B62C53200309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4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209800" y="2133600"/>
            <a:ext cx="5137081" cy="4175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C251-048D-44C9-B953-14E209AB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E0ED-518D-4F18-A56B-5C38D754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7C721A2-2E4F-4A02-9D2B-CCC50EE7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8229600" cy="838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7ADC5A-6A3B-44D6-83EB-53CE7FB8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7577-9031-4CEE-89AA-85A5BDE1F061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7D193D-36A1-4FEF-8536-ABD3589F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the </a:t>
            </a:r>
            <a:r>
              <a:rPr lang="en-US" dirty="0">
                <a:solidFill>
                  <a:srgbClr val="FF0000"/>
                </a:solidFill>
              </a:rPr>
              <a:t>input layer scaled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example, when we have some features whose value are </a:t>
            </a:r>
            <a:r>
              <a:rPr lang="en-US" dirty="0">
                <a:solidFill>
                  <a:srgbClr val="FF0000"/>
                </a:solidFill>
              </a:rPr>
              <a:t>from 0 to 1 and some from 1 to 1000</a:t>
            </a:r>
            <a:r>
              <a:rPr lang="en-US" dirty="0"/>
              <a:t>, we should normalize them to speed up learning.</a:t>
            </a:r>
          </a:p>
          <a:p>
            <a:r>
              <a:rPr lang="en-US" dirty="0"/>
              <a:t>Can we normalize the hidden layers also?</a:t>
            </a:r>
          </a:p>
          <a:p>
            <a:pPr lvl="1"/>
            <a:r>
              <a:rPr lang="en-US" dirty="0"/>
              <a:t>YES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14B2E-58D4-4D47-B38F-CE0CD881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D01DF-78F9-43EA-90CD-70023F77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D40EA-04C4-4C37-81B6-246E3201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 Normalization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F418BB-4831-485B-80F1-A67DDE86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B021-CFD7-4710-93A9-90CF3166DDFB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80CED-A8F9-4C7F-8298-72A08057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increases the </a:t>
            </a:r>
            <a:r>
              <a:rPr lang="en-US" dirty="0">
                <a:solidFill>
                  <a:srgbClr val="FF0000"/>
                </a:solidFill>
              </a:rPr>
              <a:t>stability of a neural network</a:t>
            </a:r>
          </a:p>
          <a:p>
            <a:r>
              <a:rPr lang="en-US" dirty="0"/>
              <a:t>Normalizes the </a:t>
            </a:r>
            <a:r>
              <a:rPr lang="en-US" dirty="0">
                <a:solidFill>
                  <a:srgbClr val="00B050"/>
                </a:solidFill>
              </a:rPr>
              <a:t>output of a previous activation layer by subtracting the batch mean and dividing by the batch standard deviation</a:t>
            </a:r>
            <a:r>
              <a:rPr lang="en-US" dirty="0"/>
              <a:t>.</a:t>
            </a:r>
          </a:p>
          <a:p>
            <a:r>
              <a:rPr lang="en-US" dirty="0"/>
              <a:t>Batch normalization adds </a:t>
            </a:r>
            <a:r>
              <a:rPr lang="en-US" dirty="0">
                <a:solidFill>
                  <a:srgbClr val="00B0F0"/>
                </a:solidFill>
              </a:rPr>
              <a:t>two trainable parameters to each layer</a:t>
            </a:r>
          </a:p>
          <a:p>
            <a:pPr lvl="1"/>
            <a:r>
              <a:rPr lang="en-US" dirty="0"/>
              <a:t>The normalized output is multiplied by a “</a:t>
            </a:r>
            <a:r>
              <a:rPr lang="en-US" dirty="0">
                <a:solidFill>
                  <a:srgbClr val="FFC000"/>
                </a:solidFill>
              </a:rPr>
              <a:t>standard deviation</a:t>
            </a:r>
            <a:r>
              <a:rPr lang="en-US" dirty="0"/>
              <a:t>” parameter (gamma) </a:t>
            </a:r>
          </a:p>
          <a:p>
            <a:pPr lvl="1"/>
            <a:r>
              <a:rPr lang="en-US" dirty="0"/>
              <a:t>and add a </a:t>
            </a:r>
            <a:r>
              <a:rPr lang="en-US" dirty="0">
                <a:solidFill>
                  <a:srgbClr val="FFC000"/>
                </a:solidFill>
              </a:rPr>
              <a:t>“mean” </a:t>
            </a:r>
            <a:r>
              <a:rPr lang="en-US" dirty="0"/>
              <a:t>parameter (beta)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35434-2B6C-4D62-BB54-16B16DE5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7AE7D-9EC8-4938-B27C-3B6A4362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C7F3E-2C2D-4313-94BE-28DA340B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 Normalization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27B00F-6A4E-410B-8B2B-6E991225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F3DF-B0FA-4515-97EA-DFA13948322B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6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570E40-AF95-438B-9239-BF1B255C0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0000"/>
          </a:xfrm>
        </p:spPr>
        <p:txBody>
          <a:bodyPr/>
          <a:lstStyle/>
          <a:p>
            <a:r>
              <a:rPr lang="en-US" i="1" dirty="0"/>
              <a:t>The term “dropout” refers to </a:t>
            </a:r>
            <a:r>
              <a:rPr lang="en-US" i="1" dirty="0">
                <a:solidFill>
                  <a:srgbClr val="00B050"/>
                </a:solidFill>
              </a:rPr>
              <a:t>dropping out units (both hidden and visible)</a:t>
            </a:r>
            <a:r>
              <a:rPr lang="en-US" i="1" dirty="0"/>
              <a:t> in a neural network.</a:t>
            </a:r>
            <a:endParaRPr lang="en-US" dirty="0"/>
          </a:p>
          <a:p>
            <a:r>
              <a:rPr lang="en-US" dirty="0"/>
              <a:t>It is a way to preventing overfitting problem</a:t>
            </a:r>
          </a:p>
          <a:p>
            <a:r>
              <a:rPr lang="en-US" dirty="0"/>
              <a:t>These units are not considered during a </a:t>
            </a:r>
            <a:r>
              <a:rPr lang="en-US" dirty="0">
                <a:solidFill>
                  <a:srgbClr val="00B0F0"/>
                </a:solidFill>
              </a:rPr>
              <a:t>particular forward or backward pass</a:t>
            </a:r>
          </a:p>
          <a:p>
            <a:r>
              <a:rPr lang="en-US" dirty="0"/>
              <a:t>A new </a:t>
            </a:r>
            <a:r>
              <a:rPr lang="en-US" dirty="0">
                <a:solidFill>
                  <a:srgbClr val="FF0000"/>
                </a:solidFill>
              </a:rPr>
              <a:t>hyperparameter is introduced that specifies the probability </a:t>
            </a:r>
            <a:r>
              <a:rPr lang="en-US" dirty="0"/>
              <a:t>at which outputs of the layer are dropped out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9B5C8-D0C2-41F1-A62F-F064BE74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39506-7141-4532-B50F-F32D3FAC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8A1DE9-54A1-40A5-A42E-E8ED3EBA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45893-E78D-46C0-98C9-819044881AE8}"/>
              </a:ext>
            </a:extLst>
          </p:cNvPr>
          <p:cNvSpPr txBox="1"/>
          <p:nvPr/>
        </p:nvSpPr>
        <p:spPr>
          <a:xfrm>
            <a:off x="838200" y="5825877"/>
            <a:ext cx="739140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Dropout: A Simple Way to Prevent Neural Networks from Overfitting</a:t>
            </a:r>
            <a:endParaRPr lang="en-US" sz="20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EC82D2-88B4-4663-AC0A-E20AA773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8B26E-AF01-45B8-AE15-F1BF95D8F921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8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14338" y="404813"/>
            <a:ext cx="82296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Deep Learning – from Research to Technology</a:t>
            </a:r>
          </a:p>
        </p:txBody>
      </p:sp>
      <p:sp>
        <p:nvSpPr>
          <p:cNvPr id="8203" name="AutoShape 14"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/>
          <p:cNvSpPr>
            <a:spLocks noChangeAspect="1" noChangeArrowheads="1"/>
          </p:cNvSpPr>
          <p:nvPr/>
        </p:nvSpPr>
        <p:spPr bwMode="auto"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AutoShape 2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55575" y="-192088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AutoShape 4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307975" y="111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460375" y="2143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" name="Picture 2" descr="https://encrypted-tbn3.gstatic.com/images?q=tbn:ANd9GcSQ9jkPf786iapAfZYqyxJmyI0RbVEZqLRqI7LWDdOFMta3F2-S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612775" y="4175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AutoShape 4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765175" y="6207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AutoShape 6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917575" y="8239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altLang="ja-JP" sz="2800" b="1" dirty="0"/>
              <a:t>Deep Learning - breakthrough in visual and speech recognition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0844" r="67689" b="27399"/>
          <a:stretch/>
        </p:blipFill>
        <p:spPr bwMode="auto"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r="4350"/>
            <a:stretch/>
          </p:blipFill>
          <p:spPr bwMode="auto"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1" b="23834"/>
            <a:stretch/>
          </p:blipFill>
          <p:spPr bwMode="auto"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4B4BDCE-3B3F-47E4-A1FF-FC2FE794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A444F1-BCD3-4396-8EA7-90AE266C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6E98CB-C8BA-4DFD-B11B-638565DF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B50F-1F98-4B9C-8F35-85C5D044C2D7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209800"/>
            <a:ext cx="5799912" cy="330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838200"/>
            <a:ext cx="8229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spcBef>
                <a:spcPts val="100"/>
              </a:spcBef>
            </a:pPr>
            <a:r>
              <a:rPr spc="-5" dirty="0"/>
              <a:t>Activation</a:t>
            </a:r>
            <a:r>
              <a:rPr spc="-12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CE4A0-D920-4E84-9029-4DF10974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8AA43-B224-4FDF-9FCE-09172A8D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1FCB-B2A1-4208-A794-998BFF19DF43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211AD-B605-441E-88D2-8C96FAD2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5421" y="1924222"/>
            <a:ext cx="1567566" cy="103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624" y="1985052"/>
            <a:ext cx="1223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598" y="2549946"/>
            <a:ext cx="2673068" cy="452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623" y="3657724"/>
            <a:ext cx="66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0735" y="3657724"/>
            <a:ext cx="9696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tanh(x)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8070" y="3113162"/>
            <a:ext cx="1567566" cy="995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623" y="4795397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3288" y="4795397"/>
            <a:ext cx="1205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max(0,x)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2918" y="4291769"/>
            <a:ext cx="1557845" cy="104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84562" y="1783251"/>
            <a:ext cx="2120075" cy="1345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4762" y="3337795"/>
            <a:ext cx="2472093" cy="3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0012" y="4257819"/>
            <a:ext cx="2317619" cy="1135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5098" y="3237687"/>
            <a:ext cx="108839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  <a:p>
            <a:pPr marL="152400">
              <a:spcBef>
                <a:spcPts val="182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42812" y="3792827"/>
            <a:ext cx="2168893" cy="417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7798" y="2044701"/>
            <a:ext cx="887094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Arial"/>
                <a:cs typeface="Arial"/>
              </a:rPr>
              <a:t>Leaky  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1000" y="982284"/>
            <a:ext cx="8229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spcBef>
                <a:spcPts val="100"/>
              </a:spcBef>
            </a:pPr>
            <a:r>
              <a:rPr spc="-5" dirty="0"/>
              <a:t>Activation</a:t>
            </a:r>
            <a:r>
              <a:rPr spc="-12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561C897-EDA4-4395-82AC-38F08636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2B5CDAA-9193-49E4-977D-8CDCFA05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FEAF-C2B0-482A-B5B9-1A3600AB9482}" type="datetime1">
              <a:rPr lang="en-US" smtClean="0"/>
              <a:t>5/18/2022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44B1F0-FB7D-46CF-8B23-CA2BD217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D2BA56-5557-4DA4-B449-921A2E24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B6AC0-8C39-4C44-BCC2-0AD70B29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CA214-86EF-4CDB-A8D9-689E4165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BC627-F458-452E-BB34-173DE00D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tivation Functions Explained - GELU, SELU, ELU, ReLU and more">
            <a:extLst>
              <a:ext uri="{FF2B5EF4-FFF2-40B4-BE49-F238E27FC236}">
                <a16:creationId xmlns:a16="http://schemas.microsoft.com/office/drawing/2014/main" id="{517152DF-F7D5-4F97-8E6E-203CAF5D1C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" y="228600"/>
            <a:ext cx="9094491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B40654-5497-47F9-BB07-0624DFC0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51C-B710-42FB-8C96-F7B1E340B485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96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305A2F-461B-4C61-AF0D-4118D2E5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Fei-Fei Li &amp; Justin Johnson &amp; Serena Yeung</a:t>
            </a:r>
          </a:p>
          <a:p>
            <a:r>
              <a:rPr lang="en-US" dirty="0"/>
              <a:t>Deep Learning Book by Ian Goodfellow</a:t>
            </a:r>
          </a:p>
          <a:p>
            <a:r>
              <a:rPr lang="en-US" dirty="0">
                <a:hlinkClick r:id="rId2"/>
              </a:rPr>
              <a:t>https://www.youtube.com/channel/UCcIXc5mJsHVYTZR1maL5l9w</a:t>
            </a:r>
            <a:endParaRPr lang="en-US" dirty="0"/>
          </a:p>
          <a:p>
            <a:r>
              <a:rPr lang="en-US" dirty="0">
                <a:hlinkClick r:id="rId3"/>
              </a:rPr>
              <a:t>https://www.deeplearning.ai/</a:t>
            </a:r>
            <a:endParaRPr lang="en-US" dirty="0"/>
          </a:p>
          <a:p>
            <a:r>
              <a:rPr lang="en-US" dirty="0">
                <a:hlinkClick r:id="rId4"/>
              </a:rPr>
              <a:t>https://profiles.stanford.edu/fei-fei-li?tab=research-and-scholarship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4AC7-B3D2-4DC6-B25C-A213498C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AF80-8ABF-4C0E-8E38-A896D98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059949-7497-4B7C-AA4A-4EC40047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424D2E-6246-4B3B-89DE-1BFDA192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638D1-B825-43E0-9519-6F781E7A14EE}" type="datetime1">
              <a:rPr lang="en-US" smtClean="0"/>
              <a:t>5/18/2022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1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52" y="2866671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202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0395-6D5A-4B95-BB55-8BF98B634CBD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3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" y="1644649"/>
            <a:ext cx="8488363" cy="4603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Classical Computer Vision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503AC-C8B7-4373-B6BF-83B93D85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689E-AF5B-48B3-A535-230C8B06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DE86B-C803-47CC-9916-DAD8BD18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EA9D-1E4C-4262-BB68-F1838BDBF980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Classical Computer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>
                <a:solidFill>
                  <a:schemeClr val="bg1"/>
                </a:solidFill>
                <a:highlight>
                  <a:srgbClr val="808000"/>
                </a:highlight>
              </a:rPr>
              <a:t>CV experts 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600" dirty="0"/>
              <a:t>Select / develop features:  </a:t>
            </a:r>
            <a:r>
              <a:rPr lang="en-US" altLang="ja-JP" sz="2600" dirty="0"/>
              <a:t>SURF, </a:t>
            </a:r>
            <a:r>
              <a:rPr lang="en-US" altLang="ja-JP" sz="2600" dirty="0" err="1"/>
              <a:t>HoG</a:t>
            </a:r>
            <a:r>
              <a:rPr lang="en-US" altLang="ja-JP" sz="2600" dirty="0"/>
              <a:t>, SIFT, RIFT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ja-JP" sz="2600" dirty="0"/>
              <a:t>Add on top of this Machine Learning for </a:t>
            </a:r>
            <a:r>
              <a:rPr lang="en-US" sz="2600" dirty="0"/>
              <a:t>multi-class recognition and train classifier</a:t>
            </a:r>
            <a:endParaRPr lang="en-US" altLang="ja-JP" sz="2600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Feature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Extraction: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SIFT,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8204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71550" y="5257800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Classical CV feature </a:t>
            </a:r>
            <a:r>
              <a:rPr lang="en-US" altLang="ko-KR" sz="24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definition is 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</a:rPr>
              <a:t>domain-specific</a:t>
            </a:r>
            <a:r>
              <a:rPr lang="en-US" altLang="ko-KR" sz="2400" dirty="0">
                <a:highlight>
                  <a:srgbClr val="FFFF00"/>
                </a:highlight>
              </a:rPr>
              <a:t> </a:t>
            </a:r>
            <a:r>
              <a:rPr lang="en-US" altLang="ko-KR" sz="2400" dirty="0"/>
              <a:t>and 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</a:rPr>
              <a:t>time-consuming</a:t>
            </a:r>
            <a:endParaRPr 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1E3BE-C36A-4F39-AEC6-FB986D60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C4BC8-49A9-4E64-91F7-1C2F4D24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8DB9087-AABF-44B7-9B0A-232098D9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9F069-132C-461A-AF25-D0AD86FC0AA6}" type="datetime1">
              <a:rPr lang="en-US" smtClean="0"/>
              <a:t>5/18/2022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16436</TotalTime>
  <Words>2611</Words>
  <Application>Microsoft Office PowerPoint</Application>
  <PresentationFormat>On-screen Show (4:3)</PresentationFormat>
  <Paragraphs>601</Paragraphs>
  <Slides>74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Arial</vt:lpstr>
      <vt:lpstr>Calibri</vt:lpstr>
      <vt:lpstr>Cambria Math</vt:lpstr>
      <vt:lpstr>Carlito</vt:lpstr>
      <vt:lpstr>charter</vt:lpstr>
      <vt:lpstr>Neo Sans Intel</vt:lpstr>
      <vt:lpstr>Raleway</vt:lpstr>
      <vt:lpstr>Times New Roman</vt:lpstr>
      <vt:lpstr>Wingdings</vt:lpstr>
      <vt:lpstr>Office Theme</vt:lpstr>
      <vt:lpstr>PowerPoint Presentation</vt:lpstr>
      <vt:lpstr>Goals</vt:lpstr>
      <vt:lpstr>Feature Engineering</vt:lpstr>
      <vt:lpstr>Calculate the Histogram of Oriented Gradients</vt:lpstr>
      <vt:lpstr>Why Deep Learning Now?</vt:lpstr>
      <vt:lpstr>Why Deep Learning Now?</vt:lpstr>
      <vt:lpstr>Deep Learning – from Research to Technology</vt:lpstr>
      <vt:lpstr>Classical Computer Vision Pipeline</vt:lpstr>
      <vt:lpstr>Classical Computer Vision Pipeline.</vt:lpstr>
      <vt:lpstr>Classical Computer Vision Pipeline.</vt:lpstr>
      <vt:lpstr>Classical Computer Vision Pipeline.</vt:lpstr>
      <vt:lpstr>Deep Learning –based Vision Pipeline.</vt:lpstr>
      <vt:lpstr>Deep Learning Basics </vt:lpstr>
      <vt:lpstr>Deep Learning Basics </vt:lpstr>
      <vt:lpstr>Deep Learning Basics </vt:lpstr>
      <vt:lpstr>Deep Learning Basics </vt:lpstr>
      <vt:lpstr>Deep Feedforward Networks</vt:lpstr>
      <vt:lpstr>Deep Feedforward Networks</vt:lpstr>
      <vt:lpstr>Deep Feedforward Networks</vt:lpstr>
      <vt:lpstr>Deep Feedforward Networks</vt:lpstr>
      <vt:lpstr>Deep Feedforward Networks</vt:lpstr>
      <vt:lpstr>Introduction to Convolutional  Neural Networks</vt:lpstr>
      <vt:lpstr>What are CNNs ?</vt:lpstr>
      <vt:lpstr>CNN architecture</vt:lpstr>
      <vt:lpstr>Convolutional Neural Networks (CovNet)</vt:lpstr>
      <vt:lpstr>Fully Connected Layer</vt:lpstr>
      <vt:lpstr>Convolution Layer </vt:lpstr>
      <vt:lpstr>Review: Convolution</vt:lpstr>
      <vt:lpstr>The convolution operation</vt:lpstr>
      <vt:lpstr>The convolution operation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For example, if we had 6 5x5 filters, we’ll get 6 separate activation maps:</vt:lpstr>
      <vt:lpstr>Preview: ConvNet is a sequence of Convolutional Layers, interspersed with  activation functions</vt:lpstr>
      <vt:lpstr>Visualize the Results</vt:lpstr>
      <vt:lpstr>Preview</vt:lpstr>
      <vt:lpstr>PowerPoint Presentation</vt:lpstr>
      <vt:lpstr>one filter =&gt; one activation map</vt:lpstr>
      <vt:lpstr>PowerPoint Presentation</vt:lpstr>
      <vt:lpstr>Reason 1 : Sparse Connectivity</vt:lpstr>
      <vt:lpstr>Reason 2 : Parameter sharing</vt:lpstr>
      <vt:lpstr>Stride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Zero-Padding: common to the border</vt:lpstr>
      <vt:lpstr>Zero-Padding: common to the border</vt:lpstr>
      <vt:lpstr>PowerPoint Presentation</vt:lpstr>
      <vt:lpstr>Examples time:</vt:lpstr>
      <vt:lpstr>Fully Connected Layers</vt:lpstr>
      <vt:lpstr>Fully Connected Layers</vt:lpstr>
      <vt:lpstr>Fully Connected Layers</vt:lpstr>
      <vt:lpstr>Pooling Layer</vt:lpstr>
      <vt:lpstr>Pooling Layer</vt:lpstr>
      <vt:lpstr>Batch  Normalization</vt:lpstr>
      <vt:lpstr>Batch  Normalization</vt:lpstr>
      <vt:lpstr>Dropout</vt:lpstr>
      <vt:lpstr>Activation Functions</vt:lpstr>
      <vt:lpstr>Activation Functions</vt:lpstr>
      <vt:lpstr>PowerPoint Presentation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akhtar jamil</cp:lastModifiedBy>
  <cp:revision>1349</cp:revision>
  <dcterms:created xsi:type="dcterms:W3CDTF">2006-08-16T00:00:00Z</dcterms:created>
  <dcterms:modified xsi:type="dcterms:W3CDTF">2022-05-18T11:46:00Z</dcterms:modified>
</cp:coreProperties>
</file>